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FF"/>
    <a:srgbClr val="FA7299"/>
    <a:srgbClr val="A0106D"/>
    <a:srgbClr val="00CC00"/>
    <a:srgbClr val="6600CC"/>
    <a:srgbClr val="FCF96B"/>
    <a:srgbClr val="0000FF"/>
    <a:srgbClr val="CC0099"/>
    <a:srgbClr val="660033"/>
    <a:srgbClr val="FF99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70" autoAdjust="0"/>
    <p:restoredTop sz="94660"/>
  </p:normalViewPr>
  <p:slideViewPr>
    <p:cSldViewPr>
      <p:cViewPr varScale="1">
        <p:scale>
          <a:sx n="86" d="100"/>
          <a:sy n="86" d="100"/>
        </p:scale>
        <p:origin x="-150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4EDBAB1-4349-4FE6-85A7-E0B6FB7D0B9D}"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CA"/>
        </a:p>
      </dgm:t>
    </dgm:pt>
    <dgm:pt modelId="{48301ACE-70B4-4673-9F86-CF1D2523B794}">
      <dgm:prSet phldrT="[Text]" custT="1"/>
      <dgm:spPr>
        <a:solidFill>
          <a:srgbClr val="92D050"/>
        </a:solidFill>
      </dgm:spPr>
      <dgm:t>
        <a:bodyPr/>
        <a:lstStyle/>
        <a:p>
          <a:r>
            <a:rPr lang="en-CA" sz="3600" dirty="0" smtClean="0"/>
            <a:t>George Milton</a:t>
          </a:r>
          <a:endParaRPr lang="en-CA" sz="3600" dirty="0"/>
        </a:p>
      </dgm:t>
    </dgm:pt>
    <dgm:pt modelId="{DD61DE67-F974-451E-99FF-B971B524ABFB}" type="parTrans" cxnId="{DD73B55D-56F8-4255-944A-99E5CE613E57}">
      <dgm:prSet/>
      <dgm:spPr/>
      <dgm:t>
        <a:bodyPr/>
        <a:lstStyle/>
        <a:p>
          <a:endParaRPr lang="en-CA"/>
        </a:p>
      </dgm:t>
    </dgm:pt>
    <dgm:pt modelId="{2D5D34D7-BF43-444E-80D6-93CE5C28D8A9}" type="sibTrans" cxnId="{DD73B55D-56F8-4255-944A-99E5CE613E57}">
      <dgm:prSet/>
      <dgm:spPr/>
      <dgm:t>
        <a:bodyPr/>
        <a:lstStyle/>
        <a:p>
          <a:endParaRPr lang="en-CA"/>
        </a:p>
      </dgm:t>
    </dgm:pt>
    <dgm:pt modelId="{D77D90B9-31A6-4EEE-B38D-F2CF96E596BA}">
      <dgm:prSet phldrT="[Text]" custT="1"/>
      <dgm:spPr/>
      <dgm:t>
        <a:bodyPr/>
        <a:lstStyle/>
        <a:p>
          <a:r>
            <a:rPr lang="en-CA" sz="1200" dirty="0" smtClean="0"/>
            <a:t>Reaction to Event:</a:t>
          </a:r>
          <a:endParaRPr lang="en-CA" sz="1200" dirty="0"/>
        </a:p>
      </dgm:t>
    </dgm:pt>
    <dgm:pt modelId="{44AC4F4F-3F76-4BDF-9C6E-90CABF13491A}" type="parTrans" cxnId="{E24CB11C-43F4-4E6D-9980-5169063C9DB7}">
      <dgm:prSet/>
      <dgm:spPr/>
      <dgm:t>
        <a:bodyPr/>
        <a:lstStyle/>
        <a:p>
          <a:endParaRPr lang="en-CA"/>
        </a:p>
      </dgm:t>
    </dgm:pt>
    <dgm:pt modelId="{BB782E3F-3395-44AB-BA61-483E6988CA75}" type="sibTrans" cxnId="{E24CB11C-43F4-4E6D-9980-5169063C9DB7}">
      <dgm:prSet/>
      <dgm:spPr/>
      <dgm:t>
        <a:bodyPr/>
        <a:lstStyle/>
        <a:p>
          <a:endParaRPr lang="en-CA"/>
        </a:p>
      </dgm:t>
    </dgm:pt>
    <dgm:pt modelId="{D7EFDE16-3C70-43CF-9D72-F83780DDB359}">
      <dgm:prSet phldrT="[Text]" custT="1"/>
      <dgm:spPr/>
      <dgm:t>
        <a:bodyPr/>
        <a:lstStyle/>
        <a:p>
          <a:r>
            <a:rPr lang="en-CA" sz="3600" dirty="0" smtClean="0"/>
            <a:t>Curley</a:t>
          </a:r>
          <a:endParaRPr lang="en-CA" sz="3600" dirty="0"/>
        </a:p>
      </dgm:t>
    </dgm:pt>
    <dgm:pt modelId="{4225A139-4E90-4120-873D-FC06084E538C}" type="parTrans" cxnId="{F0EB6242-C29C-422F-A2E2-7CCB7D0660ED}">
      <dgm:prSet/>
      <dgm:spPr/>
      <dgm:t>
        <a:bodyPr/>
        <a:lstStyle/>
        <a:p>
          <a:endParaRPr lang="en-CA"/>
        </a:p>
      </dgm:t>
    </dgm:pt>
    <dgm:pt modelId="{C51623CD-330F-45C4-92BB-3C6A2E872308}" type="sibTrans" cxnId="{F0EB6242-C29C-422F-A2E2-7CCB7D0660ED}">
      <dgm:prSet/>
      <dgm:spPr/>
      <dgm:t>
        <a:bodyPr/>
        <a:lstStyle/>
        <a:p>
          <a:endParaRPr lang="en-CA"/>
        </a:p>
      </dgm:t>
    </dgm:pt>
    <dgm:pt modelId="{AD3D1E0D-EBD4-4E05-B7D6-6698DBD0410E}">
      <dgm:prSet phldrT="[Text]" custT="1"/>
      <dgm:spPr/>
      <dgm:t>
        <a:bodyPr/>
        <a:lstStyle/>
        <a:p>
          <a:r>
            <a:rPr lang="en-CA" sz="1100" dirty="0" smtClean="0"/>
            <a:t>Reaction to Event:</a:t>
          </a:r>
          <a:endParaRPr lang="en-CA" sz="1100" dirty="0"/>
        </a:p>
      </dgm:t>
    </dgm:pt>
    <dgm:pt modelId="{32C8590A-B558-4407-A756-09305035788F}" type="parTrans" cxnId="{D65F4D3C-F827-41B9-AA77-C41D3A097BE6}">
      <dgm:prSet/>
      <dgm:spPr/>
      <dgm:t>
        <a:bodyPr/>
        <a:lstStyle/>
        <a:p>
          <a:endParaRPr lang="en-CA"/>
        </a:p>
      </dgm:t>
    </dgm:pt>
    <dgm:pt modelId="{D32DCCCB-D109-4865-A95E-ACB4CA2D32A2}" type="sibTrans" cxnId="{D65F4D3C-F827-41B9-AA77-C41D3A097BE6}">
      <dgm:prSet/>
      <dgm:spPr/>
      <dgm:t>
        <a:bodyPr/>
        <a:lstStyle/>
        <a:p>
          <a:endParaRPr lang="en-CA"/>
        </a:p>
      </dgm:t>
    </dgm:pt>
    <dgm:pt modelId="{EF09BB2C-4C48-4E2D-87C2-07256C7E8B3C}">
      <dgm:prSet phldrT="[Text]" custT="1"/>
      <dgm:spPr/>
      <dgm:t>
        <a:bodyPr/>
        <a:lstStyle/>
        <a:p>
          <a:r>
            <a:rPr lang="en-CA" sz="2400" dirty="0" smtClean="0"/>
            <a:t>Result: </a:t>
          </a:r>
          <a:r>
            <a:rPr lang="en-CA" sz="1000" dirty="0" smtClean="0"/>
            <a:t>In a result of this happening between </a:t>
          </a:r>
          <a:r>
            <a:rPr lang="en-CA" sz="1000" dirty="0" err="1" smtClean="0"/>
            <a:t>Lennie</a:t>
          </a:r>
          <a:r>
            <a:rPr lang="en-CA" sz="1000" dirty="0" smtClean="0"/>
            <a:t> and Curley, Curley still remained the same with how he went about things. He is a very jealous person, and still gets intimidated around guys that are bigger then him</a:t>
          </a:r>
          <a:endParaRPr lang="en-CA" sz="1000" dirty="0"/>
        </a:p>
      </dgm:t>
    </dgm:pt>
    <dgm:pt modelId="{3068C42A-F490-4E3B-A05A-0E34EAEE5173}" type="parTrans" cxnId="{5F21F6F5-F95E-4287-92D2-F3560FD4472E}">
      <dgm:prSet/>
      <dgm:spPr/>
      <dgm:t>
        <a:bodyPr/>
        <a:lstStyle/>
        <a:p>
          <a:endParaRPr lang="en-CA"/>
        </a:p>
      </dgm:t>
    </dgm:pt>
    <dgm:pt modelId="{18D72FC9-293F-4DB6-9ACC-B2C0A8C5F5F2}" type="sibTrans" cxnId="{5F21F6F5-F95E-4287-92D2-F3560FD4472E}">
      <dgm:prSet/>
      <dgm:spPr/>
      <dgm:t>
        <a:bodyPr/>
        <a:lstStyle/>
        <a:p>
          <a:endParaRPr lang="en-CA"/>
        </a:p>
      </dgm:t>
    </dgm:pt>
    <dgm:pt modelId="{5AD3F535-737B-4FE9-AF07-7113BEE948A3}">
      <dgm:prSet phldrT="[Text]" custT="1"/>
      <dgm:spPr/>
      <dgm:t>
        <a:bodyPr/>
        <a:lstStyle/>
        <a:p>
          <a:r>
            <a:rPr lang="en-CA" sz="2400" dirty="0" err="1" smtClean="0"/>
            <a:t>Result:</a:t>
          </a:r>
          <a:r>
            <a:rPr lang="en-CA" sz="1100" dirty="0" err="1" smtClean="0"/>
            <a:t>In</a:t>
          </a:r>
          <a:r>
            <a:rPr lang="en-CA" sz="1100" dirty="0" smtClean="0"/>
            <a:t> a result of this event happening, George learned to ask before he said something; because once he said something to the old guy Candy, he reassured George that the bed was clean.</a:t>
          </a:r>
          <a:endParaRPr lang="en-CA" sz="2400" dirty="0"/>
        </a:p>
      </dgm:t>
    </dgm:pt>
    <dgm:pt modelId="{73BB2866-19F3-4CB9-8835-CB3FC5B3D141}" type="parTrans" cxnId="{9876AD92-1A7F-4E99-BE15-5673115748FC}">
      <dgm:prSet/>
      <dgm:spPr/>
      <dgm:t>
        <a:bodyPr/>
        <a:lstStyle/>
        <a:p>
          <a:endParaRPr lang="en-CA"/>
        </a:p>
      </dgm:t>
    </dgm:pt>
    <dgm:pt modelId="{7FEEA510-6140-40CD-96FB-C599A4537849}" type="sibTrans" cxnId="{9876AD92-1A7F-4E99-BE15-5673115748FC}">
      <dgm:prSet/>
      <dgm:spPr/>
      <dgm:t>
        <a:bodyPr/>
        <a:lstStyle/>
        <a:p>
          <a:endParaRPr lang="en-CA"/>
        </a:p>
      </dgm:t>
    </dgm:pt>
    <dgm:pt modelId="{92064449-ABA9-4F1E-BD9F-5B5618133EFF}">
      <dgm:prSet phldrT="[Text]" custT="1"/>
      <dgm:spPr/>
      <dgm:t>
        <a:bodyPr/>
        <a:lstStyle/>
        <a:p>
          <a:r>
            <a:rPr lang="en-CA" sz="1200" dirty="0" smtClean="0"/>
            <a:t>An old man whose name was Candy, was showing George and </a:t>
          </a:r>
          <a:r>
            <a:rPr lang="en-CA" sz="1200" dirty="0" err="1" smtClean="0"/>
            <a:t>Lennie</a:t>
          </a:r>
          <a:r>
            <a:rPr lang="en-CA" sz="1200" dirty="0" smtClean="0"/>
            <a:t> the bunkhouse so that they would have a spot to keep their things and sleep. When George noticed  a can of lice spray laying beside the bed he got angry.</a:t>
          </a:r>
          <a:endParaRPr lang="en-CA" sz="1200" dirty="0"/>
        </a:p>
      </dgm:t>
    </dgm:pt>
    <dgm:pt modelId="{21F960B4-8021-4B95-8F1F-FAA49FE35F26}" type="parTrans" cxnId="{C4B5156B-1E53-4F74-9A0B-F83C3538FBA6}">
      <dgm:prSet/>
      <dgm:spPr/>
      <dgm:t>
        <a:bodyPr/>
        <a:lstStyle/>
        <a:p>
          <a:endParaRPr lang="en-CA"/>
        </a:p>
      </dgm:t>
    </dgm:pt>
    <dgm:pt modelId="{FF7B55DF-A52D-4A96-BC4C-43F6AFEF0707}" type="sibTrans" cxnId="{C4B5156B-1E53-4F74-9A0B-F83C3538FBA6}">
      <dgm:prSet/>
      <dgm:spPr/>
      <dgm:t>
        <a:bodyPr/>
        <a:lstStyle/>
        <a:p>
          <a:endParaRPr lang="en-CA"/>
        </a:p>
      </dgm:t>
    </dgm:pt>
    <dgm:pt modelId="{F5E94842-27F0-4839-BACA-69C50B19EB65}">
      <dgm:prSet phldrT="[Text]" custT="1"/>
      <dgm:spPr/>
      <dgm:t>
        <a:bodyPr/>
        <a:lstStyle/>
        <a:p>
          <a:r>
            <a:rPr lang="en-CA" sz="1100" dirty="0" smtClean="0"/>
            <a:t>When Curley noticed how big </a:t>
          </a:r>
          <a:r>
            <a:rPr lang="en-CA" sz="1100" dirty="0" err="1" smtClean="0"/>
            <a:t>Lennie</a:t>
          </a:r>
          <a:r>
            <a:rPr lang="en-CA" sz="1100" dirty="0" smtClean="0"/>
            <a:t> was, he got intimidated because he’s so insecure. Even though he is a former boxer. He then starts to get suspicious about </a:t>
          </a:r>
          <a:r>
            <a:rPr lang="en-CA" sz="1100" dirty="0" err="1" smtClean="0"/>
            <a:t>Lennie</a:t>
          </a:r>
          <a:r>
            <a:rPr lang="en-CA" sz="1100" dirty="0" smtClean="0"/>
            <a:t> and tells him that the next time he see’s </a:t>
          </a:r>
          <a:r>
            <a:rPr lang="en-CA" sz="1100" dirty="0" err="1" smtClean="0"/>
            <a:t>Lennie</a:t>
          </a:r>
          <a:r>
            <a:rPr lang="en-CA" sz="1100" dirty="0" smtClean="0"/>
            <a:t> that he better speak when someone is trying to ask him something.</a:t>
          </a:r>
          <a:endParaRPr lang="en-CA" sz="1100" dirty="0"/>
        </a:p>
      </dgm:t>
    </dgm:pt>
    <dgm:pt modelId="{2D28ADBA-B152-4EC5-9E54-CF595A7E9AD7}" type="parTrans" cxnId="{3CAB6D00-4181-43E7-9385-F3F241B39E74}">
      <dgm:prSet/>
      <dgm:spPr/>
      <dgm:t>
        <a:bodyPr/>
        <a:lstStyle/>
        <a:p>
          <a:endParaRPr lang="en-CA"/>
        </a:p>
      </dgm:t>
    </dgm:pt>
    <dgm:pt modelId="{CED06A82-FDB0-4F7A-8725-8BFEDB6C329D}" type="sibTrans" cxnId="{3CAB6D00-4181-43E7-9385-F3F241B39E74}">
      <dgm:prSet/>
      <dgm:spPr/>
      <dgm:t>
        <a:bodyPr/>
        <a:lstStyle/>
        <a:p>
          <a:endParaRPr lang="en-CA"/>
        </a:p>
      </dgm:t>
    </dgm:pt>
    <dgm:pt modelId="{344D9469-6840-4DDE-B111-1819A55B8524}" type="pres">
      <dgm:prSet presAssocID="{F4EDBAB1-4349-4FE6-85A7-E0B6FB7D0B9D}" presName="Name0" presStyleCnt="0">
        <dgm:presLayoutVars>
          <dgm:dir/>
          <dgm:animLvl val="lvl"/>
          <dgm:resizeHandles/>
        </dgm:presLayoutVars>
      </dgm:prSet>
      <dgm:spPr/>
    </dgm:pt>
    <dgm:pt modelId="{BA7D4023-DE5C-499F-9ED6-8B05D2C10231}" type="pres">
      <dgm:prSet presAssocID="{48301ACE-70B4-4673-9F86-CF1D2523B794}" presName="linNode" presStyleCnt="0"/>
      <dgm:spPr/>
    </dgm:pt>
    <dgm:pt modelId="{58E3CC69-E073-4CBF-841A-D3A15F38AC54}" type="pres">
      <dgm:prSet presAssocID="{48301ACE-70B4-4673-9F86-CF1D2523B794}" presName="parentShp" presStyleLbl="node1" presStyleIdx="0" presStyleCnt="2">
        <dgm:presLayoutVars>
          <dgm:bulletEnabled val="1"/>
        </dgm:presLayoutVars>
      </dgm:prSet>
      <dgm:spPr/>
    </dgm:pt>
    <dgm:pt modelId="{8698CAFF-0115-4865-A9CA-96797FAC3DE4}" type="pres">
      <dgm:prSet presAssocID="{48301ACE-70B4-4673-9F86-CF1D2523B794}" presName="childShp" presStyleLbl="bgAccFollowNode1" presStyleIdx="0" presStyleCnt="2">
        <dgm:presLayoutVars>
          <dgm:bulletEnabled val="1"/>
        </dgm:presLayoutVars>
      </dgm:prSet>
      <dgm:spPr/>
      <dgm:t>
        <a:bodyPr/>
        <a:lstStyle/>
        <a:p>
          <a:endParaRPr lang="en-CA"/>
        </a:p>
      </dgm:t>
    </dgm:pt>
    <dgm:pt modelId="{5F830400-DF99-4ED0-A4F9-05BD3DBBB7EA}" type="pres">
      <dgm:prSet presAssocID="{2D5D34D7-BF43-444E-80D6-93CE5C28D8A9}" presName="spacing" presStyleCnt="0"/>
      <dgm:spPr/>
    </dgm:pt>
    <dgm:pt modelId="{3C1C0356-33C8-4063-BD15-41B889AE44EA}" type="pres">
      <dgm:prSet presAssocID="{D7EFDE16-3C70-43CF-9D72-F83780DDB359}" presName="linNode" presStyleCnt="0"/>
      <dgm:spPr/>
    </dgm:pt>
    <dgm:pt modelId="{FDA76C63-120F-4218-A00E-176A616F74ED}" type="pres">
      <dgm:prSet presAssocID="{D7EFDE16-3C70-43CF-9D72-F83780DDB359}" presName="parentShp" presStyleLbl="node1" presStyleIdx="1" presStyleCnt="2">
        <dgm:presLayoutVars>
          <dgm:bulletEnabled val="1"/>
        </dgm:presLayoutVars>
      </dgm:prSet>
      <dgm:spPr/>
    </dgm:pt>
    <dgm:pt modelId="{E4EC9497-7BEF-4D26-8427-E2780236AE9A}" type="pres">
      <dgm:prSet presAssocID="{D7EFDE16-3C70-43CF-9D72-F83780DDB359}" presName="childShp" presStyleLbl="bgAccFollowNode1" presStyleIdx="1" presStyleCnt="2" custScaleY="112612">
        <dgm:presLayoutVars>
          <dgm:bulletEnabled val="1"/>
        </dgm:presLayoutVars>
      </dgm:prSet>
      <dgm:spPr/>
      <dgm:t>
        <a:bodyPr/>
        <a:lstStyle/>
        <a:p>
          <a:endParaRPr lang="en-CA"/>
        </a:p>
      </dgm:t>
    </dgm:pt>
  </dgm:ptLst>
  <dgm:cxnLst>
    <dgm:cxn modelId="{D65F4D3C-F827-41B9-AA77-C41D3A097BE6}" srcId="{D7EFDE16-3C70-43CF-9D72-F83780DDB359}" destId="{AD3D1E0D-EBD4-4E05-B7D6-6698DBD0410E}" srcOrd="0" destOrd="0" parTransId="{32C8590A-B558-4407-A756-09305035788F}" sibTransId="{D32DCCCB-D109-4865-A95E-ACB4CA2D32A2}"/>
    <dgm:cxn modelId="{DD73B55D-56F8-4255-944A-99E5CE613E57}" srcId="{F4EDBAB1-4349-4FE6-85A7-E0B6FB7D0B9D}" destId="{48301ACE-70B4-4673-9F86-CF1D2523B794}" srcOrd="0" destOrd="0" parTransId="{DD61DE67-F974-451E-99FF-B971B524ABFB}" sibTransId="{2D5D34D7-BF43-444E-80D6-93CE5C28D8A9}"/>
    <dgm:cxn modelId="{5F21F6F5-F95E-4287-92D2-F3560FD4472E}" srcId="{D7EFDE16-3C70-43CF-9D72-F83780DDB359}" destId="{EF09BB2C-4C48-4E2D-87C2-07256C7E8B3C}" srcOrd="2" destOrd="0" parTransId="{3068C42A-F490-4E3B-A05A-0E34EAEE5173}" sibTransId="{18D72FC9-293F-4DB6-9ACC-B2C0A8C5F5F2}"/>
    <dgm:cxn modelId="{A6F3444D-0348-4473-8219-B7460CEDA189}" type="presOf" srcId="{D7EFDE16-3C70-43CF-9D72-F83780DDB359}" destId="{FDA76C63-120F-4218-A00E-176A616F74ED}" srcOrd="0" destOrd="0" presId="urn:microsoft.com/office/officeart/2005/8/layout/vList6"/>
    <dgm:cxn modelId="{C4B5156B-1E53-4F74-9A0B-F83C3538FBA6}" srcId="{48301ACE-70B4-4673-9F86-CF1D2523B794}" destId="{92064449-ABA9-4F1E-BD9F-5B5618133EFF}" srcOrd="1" destOrd="0" parTransId="{21F960B4-8021-4B95-8F1F-FAA49FE35F26}" sibTransId="{FF7B55DF-A52D-4A96-BC4C-43F6AFEF0707}"/>
    <dgm:cxn modelId="{A4A37A19-5913-429F-A394-F7F38685A69B}" type="presOf" srcId="{D77D90B9-31A6-4EEE-B38D-F2CF96E596BA}" destId="{8698CAFF-0115-4865-A9CA-96797FAC3DE4}" srcOrd="0" destOrd="0" presId="urn:microsoft.com/office/officeart/2005/8/layout/vList6"/>
    <dgm:cxn modelId="{F0EB6242-C29C-422F-A2E2-7CCB7D0660ED}" srcId="{F4EDBAB1-4349-4FE6-85A7-E0B6FB7D0B9D}" destId="{D7EFDE16-3C70-43CF-9D72-F83780DDB359}" srcOrd="1" destOrd="0" parTransId="{4225A139-4E90-4120-873D-FC06084E538C}" sibTransId="{C51623CD-330F-45C4-92BB-3C6A2E872308}"/>
    <dgm:cxn modelId="{E24CB11C-43F4-4E6D-9980-5169063C9DB7}" srcId="{48301ACE-70B4-4673-9F86-CF1D2523B794}" destId="{D77D90B9-31A6-4EEE-B38D-F2CF96E596BA}" srcOrd="0" destOrd="0" parTransId="{44AC4F4F-3F76-4BDF-9C6E-90CABF13491A}" sibTransId="{BB782E3F-3395-44AB-BA61-483E6988CA75}"/>
    <dgm:cxn modelId="{B2222DC1-F868-46C8-BBFD-2E0B55AED741}" type="presOf" srcId="{F4EDBAB1-4349-4FE6-85A7-E0B6FB7D0B9D}" destId="{344D9469-6840-4DDE-B111-1819A55B8524}" srcOrd="0" destOrd="0" presId="urn:microsoft.com/office/officeart/2005/8/layout/vList6"/>
    <dgm:cxn modelId="{9876AD92-1A7F-4E99-BE15-5673115748FC}" srcId="{48301ACE-70B4-4673-9F86-CF1D2523B794}" destId="{5AD3F535-737B-4FE9-AF07-7113BEE948A3}" srcOrd="2" destOrd="0" parTransId="{73BB2866-19F3-4CB9-8835-CB3FC5B3D141}" sibTransId="{7FEEA510-6140-40CD-96FB-C599A4537849}"/>
    <dgm:cxn modelId="{A7B5E724-62F6-435D-85BA-A301FA7F695B}" type="presOf" srcId="{EF09BB2C-4C48-4E2D-87C2-07256C7E8B3C}" destId="{E4EC9497-7BEF-4D26-8427-E2780236AE9A}" srcOrd="0" destOrd="2" presId="urn:microsoft.com/office/officeart/2005/8/layout/vList6"/>
    <dgm:cxn modelId="{3CAB6D00-4181-43E7-9385-F3F241B39E74}" srcId="{D7EFDE16-3C70-43CF-9D72-F83780DDB359}" destId="{F5E94842-27F0-4839-BACA-69C50B19EB65}" srcOrd="1" destOrd="0" parTransId="{2D28ADBA-B152-4EC5-9E54-CF595A7E9AD7}" sibTransId="{CED06A82-FDB0-4F7A-8725-8BFEDB6C329D}"/>
    <dgm:cxn modelId="{95A52353-6ECC-4D12-9CCC-69E68CC24857}" type="presOf" srcId="{AD3D1E0D-EBD4-4E05-B7D6-6698DBD0410E}" destId="{E4EC9497-7BEF-4D26-8427-E2780236AE9A}" srcOrd="0" destOrd="0" presId="urn:microsoft.com/office/officeart/2005/8/layout/vList6"/>
    <dgm:cxn modelId="{F957938E-1120-4845-B6C6-30B7373FEB76}" type="presOf" srcId="{5AD3F535-737B-4FE9-AF07-7113BEE948A3}" destId="{8698CAFF-0115-4865-A9CA-96797FAC3DE4}" srcOrd="0" destOrd="2" presId="urn:microsoft.com/office/officeart/2005/8/layout/vList6"/>
    <dgm:cxn modelId="{EACC7B61-24E8-48E3-951A-A714DDAC3BA9}" type="presOf" srcId="{48301ACE-70B4-4673-9F86-CF1D2523B794}" destId="{58E3CC69-E073-4CBF-841A-D3A15F38AC54}" srcOrd="0" destOrd="0" presId="urn:microsoft.com/office/officeart/2005/8/layout/vList6"/>
    <dgm:cxn modelId="{8121F25B-41B6-47AD-8DE9-35007B090D2E}" type="presOf" srcId="{92064449-ABA9-4F1E-BD9F-5B5618133EFF}" destId="{8698CAFF-0115-4865-A9CA-96797FAC3DE4}" srcOrd="0" destOrd="1" presId="urn:microsoft.com/office/officeart/2005/8/layout/vList6"/>
    <dgm:cxn modelId="{9E8A222D-C2C5-4917-95DD-E225894C54BD}" type="presOf" srcId="{F5E94842-27F0-4839-BACA-69C50B19EB65}" destId="{E4EC9497-7BEF-4D26-8427-E2780236AE9A}" srcOrd="0" destOrd="1" presId="urn:microsoft.com/office/officeart/2005/8/layout/vList6"/>
    <dgm:cxn modelId="{A9A3D3B8-5C3B-474B-8B51-DF143A6F9A04}" type="presParOf" srcId="{344D9469-6840-4DDE-B111-1819A55B8524}" destId="{BA7D4023-DE5C-499F-9ED6-8B05D2C10231}" srcOrd="0" destOrd="0" presId="urn:microsoft.com/office/officeart/2005/8/layout/vList6"/>
    <dgm:cxn modelId="{661E3231-B93C-42CE-B885-13CD04EC9AB6}" type="presParOf" srcId="{BA7D4023-DE5C-499F-9ED6-8B05D2C10231}" destId="{58E3CC69-E073-4CBF-841A-D3A15F38AC54}" srcOrd="0" destOrd="0" presId="urn:microsoft.com/office/officeart/2005/8/layout/vList6"/>
    <dgm:cxn modelId="{6220A9EF-B877-4A67-BB18-35B566D9ADA8}" type="presParOf" srcId="{BA7D4023-DE5C-499F-9ED6-8B05D2C10231}" destId="{8698CAFF-0115-4865-A9CA-96797FAC3DE4}" srcOrd="1" destOrd="0" presId="urn:microsoft.com/office/officeart/2005/8/layout/vList6"/>
    <dgm:cxn modelId="{CC3ADA15-8C7C-41BB-B444-AA6C80663F12}" type="presParOf" srcId="{344D9469-6840-4DDE-B111-1819A55B8524}" destId="{5F830400-DF99-4ED0-A4F9-05BD3DBBB7EA}" srcOrd="1" destOrd="0" presId="urn:microsoft.com/office/officeart/2005/8/layout/vList6"/>
    <dgm:cxn modelId="{FD5BCF59-D4AE-4E79-8EE1-03F772C9FDD3}" type="presParOf" srcId="{344D9469-6840-4DDE-B111-1819A55B8524}" destId="{3C1C0356-33C8-4063-BD15-41B889AE44EA}" srcOrd="2" destOrd="0" presId="urn:microsoft.com/office/officeart/2005/8/layout/vList6"/>
    <dgm:cxn modelId="{428E5165-BE01-4ABA-A962-4FCA6FC2DC7C}" type="presParOf" srcId="{3C1C0356-33C8-4063-BD15-41B889AE44EA}" destId="{FDA76C63-120F-4218-A00E-176A616F74ED}" srcOrd="0" destOrd="0" presId="urn:microsoft.com/office/officeart/2005/8/layout/vList6"/>
    <dgm:cxn modelId="{94031521-AE31-4C78-9F85-61B75E8D81BF}" type="presParOf" srcId="{3C1C0356-33C8-4063-BD15-41B889AE44EA}" destId="{E4EC9497-7BEF-4D26-8427-E2780236AE9A}" srcOrd="1" destOrd="0" presId="urn:microsoft.com/office/officeart/2005/8/layout/vList6"/>
  </dgm:cxnLst>
  <dgm:bg/>
  <dgm:whole>
    <a:ln w="57150">
      <a:solidFill>
        <a:srgbClr val="A0106D"/>
      </a:solidFill>
    </a:ln>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98CAFF-0115-4865-A9CA-96797FAC3DE4}">
      <dsp:nvSpPr>
        <dsp:cNvPr id="0" name=""/>
        <dsp:cNvSpPr/>
      </dsp:nvSpPr>
      <dsp:spPr>
        <a:xfrm>
          <a:off x="3400448" y="2403"/>
          <a:ext cx="5100673" cy="2011704"/>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 tIns="7620" rIns="7620" bIns="7620" numCol="1" spcCol="1270" anchor="t" anchorCtr="0">
          <a:noAutofit/>
        </a:bodyPr>
        <a:lstStyle/>
        <a:p>
          <a:pPr marL="114300" lvl="1" indent="-114300" algn="l" defTabSz="533400">
            <a:lnSpc>
              <a:spcPct val="90000"/>
            </a:lnSpc>
            <a:spcBef>
              <a:spcPct val="0"/>
            </a:spcBef>
            <a:spcAft>
              <a:spcPct val="15000"/>
            </a:spcAft>
            <a:buChar char="••"/>
          </a:pPr>
          <a:r>
            <a:rPr lang="en-CA" sz="1200" kern="1200" dirty="0" smtClean="0"/>
            <a:t>Reaction to Event:</a:t>
          </a:r>
          <a:endParaRPr lang="en-CA" sz="1200" kern="1200" dirty="0"/>
        </a:p>
        <a:p>
          <a:pPr marL="114300" lvl="1" indent="-114300" algn="l" defTabSz="533400">
            <a:lnSpc>
              <a:spcPct val="90000"/>
            </a:lnSpc>
            <a:spcBef>
              <a:spcPct val="0"/>
            </a:spcBef>
            <a:spcAft>
              <a:spcPct val="15000"/>
            </a:spcAft>
            <a:buChar char="••"/>
          </a:pPr>
          <a:r>
            <a:rPr lang="en-CA" sz="1200" kern="1200" dirty="0" smtClean="0"/>
            <a:t>An old man whose name was Candy, was showing George and </a:t>
          </a:r>
          <a:r>
            <a:rPr lang="en-CA" sz="1200" kern="1200" dirty="0" err="1" smtClean="0"/>
            <a:t>Lennie</a:t>
          </a:r>
          <a:r>
            <a:rPr lang="en-CA" sz="1200" kern="1200" dirty="0" smtClean="0"/>
            <a:t> the bunkhouse so that they would have a spot to keep their things and sleep. When George noticed  a can of lice spray laying beside the bed he got angry.</a:t>
          </a:r>
          <a:endParaRPr lang="en-CA" sz="1200" kern="1200" dirty="0"/>
        </a:p>
        <a:p>
          <a:pPr marL="228600" lvl="1" indent="-228600" algn="l" defTabSz="1066800">
            <a:lnSpc>
              <a:spcPct val="90000"/>
            </a:lnSpc>
            <a:spcBef>
              <a:spcPct val="0"/>
            </a:spcBef>
            <a:spcAft>
              <a:spcPct val="15000"/>
            </a:spcAft>
            <a:buChar char="••"/>
          </a:pPr>
          <a:r>
            <a:rPr lang="en-CA" sz="2400" kern="1200" dirty="0" err="1" smtClean="0"/>
            <a:t>Result:</a:t>
          </a:r>
          <a:r>
            <a:rPr lang="en-CA" sz="1100" kern="1200" dirty="0" err="1" smtClean="0"/>
            <a:t>In</a:t>
          </a:r>
          <a:r>
            <a:rPr lang="en-CA" sz="1100" kern="1200" dirty="0" smtClean="0"/>
            <a:t> a result of this event happening, George learned to ask before he said something; because once he said something to the old guy Candy, he reassured George that the bed was clean.</a:t>
          </a:r>
          <a:endParaRPr lang="en-CA" sz="2400" kern="1200" dirty="0"/>
        </a:p>
      </dsp:txBody>
      <dsp:txXfrm>
        <a:off x="3400448" y="2403"/>
        <a:ext cx="5100673" cy="2011704"/>
      </dsp:txXfrm>
    </dsp:sp>
    <dsp:sp modelId="{58E3CC69-E073-4CBF-841A-D3A15F38AC54}">
      <dsp:nvSpPr>
        <dsp:cNvPr id="0" name=""/>
        <dsp:cNvSpPr/>
      </dsp:nvSpPr>
      <dsp:spPr>
        <a:xfrm>
          <a:off x="0" y="2403"/>
          <a:ext cx="3400448" cy="2011704"/>
        </a:xfrm>
        <a:prstGeom prst="roundRect">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CA" sz="3600" kern="1200" dirty="0" smtClean="0"/>
            <a:t>George Milton</a:t>
          </a:r>
          <a:endParaRPr lang="en-CA" sz="3600" kern="1200" dirty="0"/>
        </a:p>
      </dsp:txBody>
      <dsp:txXfrm>
        <a:off x="0" y="2403"/>
        <a:ext cx="3400448" cy="2011704"/>
      </dsp:txXfrm>
    </dsp:sp>
    <dsp:sp modelId="{E4EC9497-7BEF-4D26-8427-E2780236AE9A}">
      <dsp:nvSpPr>
        <dsp:cNvPr id="0" name=""/>
        <dsp:cNvSpPr/>
      </dsp:nvSpPr>
      <dsp:spPr>
        <a:xfrm>
          <a:off x="3401278" y="2215277"/>
          <a:ext cx="5095692" cy="2265420"/>
        </a:xfrm>
        <a:prstGeom prst="rightArrow">
          <a:avLst>
            <a:gd name="adj1" fmla="val 75000"/>
            <a:gd name="adj2" fmla="val 50000"/>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985" tIns="6985" rIns="6985" bIns="6985" numCol="1" spcCol="1270" anchor="t" anchorCtr="0">
          <a:noAutofit/>
        </a:bodyPr>
        <a:lstStyle/>
        <a:p>
          <a:pPr marL="57150" lvl="1" indent="-57150" algn="l" defTabSz="488950">
            <a:lnSpc>
              <a:spcPct val="90000"/>
            </a:lnSpc>
            <a:spcBef>
              <a:spcPct val="0"/>
            </a:spcBef>
            <a:spcAft>
              <a:spcPct val="15000"/>
            </a:spcAft>
            <a:buChar char="••"/>
          </a:pPr>
          <a:r>
            <a:rPr lang="en-CA" sz="1100" kern="1200" dirty="0" smtClean="0"/>
            <a:t>Reaction to Event:</a:t>
          </a:r>
          <a:endParaRPr lang="en-CA" sz="1100" kern="1200" dirty="0"/>
        </a:p>
        <a:p>
          <a:pPr marL="57150" lvl="1" indent="-57150" algn="l" defTabSz="488950">
            <a:lnSpc>
              <a:spcPct val="90000"/>
            </a:lnSpc>
            <a:spcBef>
              <a:spcPct val="0"/>
            </a:spcBef>
            <a:spcAft>
              <a:spcPct val="15000"/>
            </a:spcAft>
            <a:buChar char="••"/>
          </a:pPr>
          <a:r>
            <a:rPr lang="en-CA" sz="1100" kern="1200" dirty="0" smtClean="0"/>
            <a:t>When Curley noticed how big </a:t>
          </a:r>
          <a:r>
            <a:rPr lang="en-CA" sz="1100" kern="1200" dirty="0" err="1" smtClean="0"/>
            <a:t>Lennie</a:t>
          </a:r>
          <a:r>
            <a:rPr lang="en-CA" sz="1100" kern="1200" dirty="0" smtClean="0"/>
            <a:t> was, he got intimidated because he’s so insecure. Even though he is a former boxer. He then starts to get suspicious about </a:t>
          </a:r>
          <a:r>
            <a:rPr lang="en-CA" sz="1100" kern="1200" dirty="0" err="1" smtClean="0"/>
            <a:t>Lennie</a:t>
          </a:r>
          <a:r>
            <a:rPr lang="en-CA" sz="1100" kern="1200" dirty="0" smtClean="0"/>
            <a:t> and tells him that the next time he see’s </a:t>
          </a:r>
          <a:r>
            <a:rPr lang="en-CA" sz="1100" kern="1200" dirty="0" err="1" smtClean="0"/>
            <a:t>Lennie</a:t>
          </a:r>
          <a:r>
            <a:rPr lang="en-CA" sz="1100" kern="1200" dirty="0" smtClean="0"/>
            <a:t> that he better speak when someone is trying to ask him something.</a:t>
          </a:r>
          <a:endParaRPr lang="en-CA" sz="1100" kern="1200" dirty="0"/>
        </a:p>
        <a:p>
          <a:pPr marL="228600" lvl="1" indent="-228600" algn="l" defTabSz="1066800">
            <a:lnSpc>
              <a:spcPct val="90000"/>
            </a:lnSpc>
            <a:spcBef>
              <a:spcPct val="0"/>
            </a:spcBef>
            <a:spcAft>
              <a:spcPct val="15000"/>
            </a:spcAft>
            <a:buChar char="••"/>
          </a:pPr>
          <a:r>
            <a:rPr lang="en-CA" sz="2400" kern="1200" dirty="0" smtClean="0"/>
            <a:t>Result: </a:t>
          </a:r>
          <a:r>
            <a:rPr lang="en-CA" sz="1000" kern="1200" dirty="0" smtClean="0"/>
            <a:t>In a result of this happening between </a:t>
          </a:r>
          <a:r>
            <a:rPr lang="en-CA" sz="1000" kern="1200" dirty="0" err="1" smtClean="0"/>
            <a:t>Lennie</a:t>
          </a:r>
          <a:r>
            <a:rPr lang="en-CA" sz="1000" kern="1200" dirty="0" smtClean="0"/>
            <a:t> and Curley, Curley still remained the same with how he went about things. He is a very jealous person, and still gets intimidated around guys that are bigger then him</a:t>
          </a:r>
          <a:endParaRPr lang="en-CA" sz="1000" kern="1200" dirty="0"/>
        </a:p>
      </dsp:txBody>
      <dsp:txXfrm>
        <a:off x="3401278" y="2215277"/>
        <a:ext cx="5095692" cy="2265420"/>
      </dsp:txXfrm>
    </dsp:sp>
    <dsp:sp modelId="{FDA76C63-120F-4218-A00E-176A616F74ED}">
      <dsp:nvSpPr>
        <dsp:cNvPr id="0" name=""/>
        <dsp:cNvSpPr/>
      </dsp:nvSpPr>
      <dsp:spPr>
        <a:xfrm>
          <a:off x="4150" y="2342135"/>
          <a:ext cx="3397128" cy="201170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r>
            <a:rPr lang="en-CA" sz="3600" kern="1200" dirty="0" smtClean="0"/>
            <a:t>Curley</a:t>
          </a:r>
          <a:endParaRPr lang="en-CA" sz="3600" kern="1200" dirty="0"/>
        </a:p>
      </dsp:txBody>
      <dsp:txXfrm>
        <a:off x="4150" y="2342135"/>
        <a:ext cx="3397128" cy="2011704"/>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1E935FEB-06F6-43C8-B9DB-9C357FDE4280}" type="datetimeFigureOut">
              <a:rPr lang="en-US" smtClean="0"/>
              <a:t>1/20/2010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B5B8465-39F2-447C-97BD-D38FC1DE79DD}" type="slidenum">
              <a:rPr lang="en-CA" smtClean="0"/>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E935FEB-06F6-43C8-B9DB-9C357FDE4280}" type="datetimeFigureOut">
              <a:rPr lang="en-US" smtClean="0"/>
              <a:t>1/20/2010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B5B8465-39F2-447C-97BD-D38FC1DE79DD}"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E935FEB-06F6-43C8-B9DB-9C357FDE4280}" type="datetimeFigureOut">
              <a:rPr lang="en-US" smtClean="0"/>
              <a:t>1/20/2010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B5B8465-39F2-447C-97BD-D38FC1DE79DD}"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1E935FEB-06F6-43C8-B9DB-9C357FDE4280}" type="datetimeFigureOut">
              <a:rPr lang="en-US" smtClean="0"/>
              <a:t>1/20/2010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B5B8465-39F2-447C-97BD-D38FC1DE79DD}"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935FEB-06F6-43C8-B9DB-9C357FDE4280}" type="datetimeFigureOut">
              <a:rPr lang="en-US" smtClean="0"/>
              <a:t>1/20/2010</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8B5B8465-39F2-447C-97BD-D38FC1DE79DD}"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1E935FEB-06F6-43C8-B9DB-9C357FDE4280}" type="datetimeFigureOut">
              <a:rPr lang="en-US" smtClean="0"/>
              <a:t>1/20/2010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B5B8465-39F2-447C-97BD-D38FC1DE79DD}"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1E935FEB-06F6-43C8-B9DB-9C357FDE4280}" type="datetimeFigureOut">
              <a:rPr lang="en-US" smtClean="0"/>
              <a:t>1/20/2010</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8B5B8465-39F2-447C-97BD-D38FC1DE79DD}"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1E935FEB-06F6-43C8-B9DB-9C357FDE4280}" type="datetimeFigureOut">
              <a:rPr lang="en-US" smtClean="0"/>
              <a:t>1/20/2010</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8B5B8465-39F2-447C-97BD-D38FC1DE79DD}"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935FEB-06F6-43C8-B9DB-9C357FDE4280}" type="datetimeFigureOut">
              <a:rPr lang="en-US" smtClean="0"/>
              <a:t>1/20/2010</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8B5B8465-39F2-447C-97BD-D38FC1DE79DD}"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935FEB-06F6-43C8-B9DB-9C357FDE4280}" type="datetimeFigureOut">
              <a:rPr lang="en-US" smtClean="0"/>
              <a:t>1/20/2010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B5B8465-39F2-447C-97BD-D38FC1DE79DD}"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935FEB-06F6-43C8-B9DB-9C357FDE4280}" type="datetimeFigureOut">
              <a:rPr lang="en-US" smtClean="0"/>
              <a:t>1/20/2010</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8B5B8465-39F2-447C-97BD-D38FC1DE79DD}"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935FEB-06F6-43C8-B9DB-9C357FDE4280}" type="datetimeFigureOut">
              <a:rPr lang="en-US" smtClean="0"/>
              <a:t>1/20/2010</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5B8465-39F2-447C-97BD-D38FC1DE79DD}"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7354" y="0"/>
            <a:ext cx="7772400" cy="1470025"/>
          </a:xfrm>
        </p:spPr>
        <p:txBody>
          <a:bodyPr/>
          <a:lstStyle/>
          <a:p>
            <a:r>
              <a:rPr lang="en-CA" dirty="0" smtClean="0">
                <a:solidFill>
                  <a:srgbClr val="00B050"/>
                </a:solidFill>
              </a:rPr>
              <a:t>Of Mice and Men..</a:t>
            </a:r>
            <a:endParaRPr lang="en-CA" dirty="0">
              <a:solidFill>
                <a:srgbClr val="00B050"/>
              </a:solidFill>
            </a:endParaRPr>
          </a:p>
        </p:txBody>
      </p:sp>
      <p:sp>
        <p:nvSpPr>
          <p:cNvPr id="3" name="Subtitle 2"/>
          <p:cNvSpPr>
            <a:spLocks noGrp="1"/>
          </p:cNvSpPr>
          <p:nvPr>
            <p:ph type="subTitle" idx="1"/>
          </p:nvPr>
        </p:nvSpPr>
        <p:spPr>
          <a:xfrm>
            <a:off x="3214678" y="857232"/>
            <a:ext cx="6400800" cy="1752600"/>
          </a:xfrm>
        </p:spPr>
        <p:txBody>
          <a:bodyPr>
            <a:normAutofit/>
          </a:bodyPr>
          <a:lstStyle/>
          <a:p>
            <a:r>
              <a:rPr lang="en-CA" sz="7200" dirty="0" smtClean="0"/>
              <a:t>By</a:t>
            </a:r>
            <a:r>
              <a:rPr lang="en-CA" sz="3600" dirty="0" smtClean="0"/>
              <a:t> John Steinbeck</a:t>
            </a:r>
            <a:endParaRPr lang="en-CA" sz="3600" dirty="0"/>
          </a:p>
        </p:txBody>
      </p:sp>
      <p:pic>
        <p:nvPicPr>
          <p:cNvPr id="13314" name="Picture 2" descr="http://www.ironagetheatre.org/pictures/mmmain.jpg"/>
          <p:cNvPicPr>
            <a:picLocks noChangeAspect="1" noChangeArrowheads="1"/>
          </p:cNvPicPr>
          <p:nvPr/>
        </p:nvPicPr>
        <p:blipFill>
          <a:blip r:embed="rId2" cstate="print"/>
          <a:srcRect/>
          <a:stretch>
            <a:fillRect/>
          </a:stretch>
        </p:blipFill>
        <p:spPr bwMode="auto">
          <a:xfrm>
            <a:off x="285720" y="1500174"/>
            <a:ext cx="3914775" cy="2724150"/>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13316" name="Picture 4" descr="http://falconlibrary.com/yahoo_site_admin/assets/images/ofmiceandmen.267232728_std.jpg"/>
          <p:cNvPicPr>
            <a:picLocks noChangeAspect="1" noChangeArrowheads="1"/>
          </p:cNvPicPr>
          <p:nvPr/>
        </p:nvPicPr>
        <p:blipFill>
          <a:blip r:embed="rId3" cstate="print"/>
          <a:srcRect/>
          <a:stretch>
            <a:fillRect/>
          </a:stretch>
        </p:blipFill>
        <p:spPr bwMode="auto">
          <a:xfrm>
            <a:off x="5643570" y="1928802"/>
            <a:ext cx="2790825" cy="4762500"/>
          </a:xfrm>
          <a:prstGeom prst="rect">
            <a:avLst/>
          </a:prstGeom>
          <a:ln>
            <a:solidFill>
              <a:srgbClr val="7030A0"/>
            </a:solidFill>
          </a:ln>
          <a:effectLst>
            <a:glow rad="101600">
              <a:schemeClr val="accent4">
                <a:satMod val="175000"/>
                <a:alpha val="40000"/>
              </a:schemeClr>
            </a:glow>
            <a:outerShdw blurRad="40000" dist="20000" dir="5400000" rotWithShape="0">
              <a:srgbClr val="000000">
                <a:alpha val="38000"/>
              </a:srgbClr>
            </a:outerShdw>
          </a:effectLst>
        </p:spPr>
        <p:style>
          <a:lnRef idx="3">
            <a:schemeClr val="lt1"/>
          </a:lnRef>
          <a:fillRef idx="1">
            <a:schemeClr val="accent4"/>
          </a:fillRef>
          <a:effectRef idx="1">
            <a:schemeClr val="accent4"/>
          </a:effectRef>
          <a:fontRef idx="minor">
            <a:schemeClr val="lt1"/>
          </a:fontRef>
        </p:style>
      </p:pic>
      <p:pic>
        <p:nvPicPr>
          <p:cNvPr id="13318" name="Picture 6" descr="http://columtheater.files.wordpress.com/2009/08/john-steinbeck1.jpg"/>
          <p:cNvPicPr>
            <a:picLocks noChangeAspect="1" noChangeArrowheads="1"/>
          </p:cNvPicPr>
          <p:nvPr/>
        </p:nvPicPr>
        <p:blipFill>
          <a:blip r:embed="rId4" cstate="print"/>
          <a:srcRect/>
          <a:stretch>
            <a:fillRect/>
          </a:stretch>
        </p:blipFill>
        <p:spPr bwMode="auto">
          <a:xfrm>
            <a:off x="785786" y="4143380"/>
            <a:ext cx="3643338" cy="2549386"/>
          </a:xfrm>
          <a:prstGeom prst="rect">
            <a:avLst/>
          </a:prstGeom>
          <a:noFill/>
          <a:ln>
            <a:solidFill>
              <a:schemeClr val="accent6">
                <a:lumMod val="60000"/>
                <a:lumOff val="40000"/>
              </a:schemeClr>
            </a:solidFill>
            <a:prstDash val="sysDot"/>
          </a:ln>
          <a:effectLst>
            <a:glow rad="101600">
              <a:schemeClr val="accent6">
                <a:satMod val="175000"/>
                <a:alpha val="40000"/>
              </a:schemeClr>
            </a:glow>
          </a:effectLst>
        </p:spPr>
      </p:pic>
      <p:sp>
        <p:nvSpPr>
          <p:cNvPr id="7" name="5-Point Star 6"/>
          <p:cNvSpPr/>
          <p:nvPr/>
        </p:nvSpPr>
        <p:spPr>
          <a:xfrm>
            <a:off x="7572396" y="214290"/>
            <a:ext cx="914400" cy="9144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Oval Callout 6"/>
          <p:cNvSpPr/>
          <p:nvPr/>
        </p:nvSpPr>
        <p:spPr>
          <a:xfrm>
            <a:off x="285720" y="428604"/>
            <a:ext cx="1500198" cy="1285884"/>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4" name="Oval Callout 3"/>
          <p:cNvSpPr/>
          <p:nvPr/>
        </p:nvSpPr>
        <p:spPr>
          <a:xfrm rot="20797372">
            <a:off x="6072166" y="785794"/>
            <a:ext cx="3071834" cy="1500198"/>
          </a:xfrm>
          <a:prstGeom prst="wedgeEllipse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ln w="38100">
            <a:solidFill>
              <a:srgbClr val="FCF96B"/>
            </a:solidFill>
          </a:ln>
        </p:spPr>
        <p:txBody>
          <a:bodyPr/>
          <a:lstStyle/>
          <a:p>
            <a:r>
              <a:rPr lang="en-CA" dirty="0" smtClean="0">
                <a:solidFill>
                  <a:srgbClr val="92D050"/>
                </a:solidFill>
              </a:rPr>
              <a:t>Descriptive Writing</a:t>
            </a:r>
            <a:endParaRPr lang="en-CA" dirty="0">
              <a:solidFill>
                <a:srgbClr val="92D050"/>
              </a:solidFill>
            </a:endParaRPr>
          </a:p>
        </p:txBody>
      </p:sp>
      <p:sp>
        <p:nvSpPr>
          <p:cNvPr id="5" name="Cloud Callout 4"/>
          <p:cNvSpPr/>
          <p:nvPr/>
        </p:nvSpPr>
        <p:spPr>
          <a:xfrm>
            <a:off x="0" y="4643446"/>
            <a:ext cx="3071834" cy="1857388"/>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TextBox 5"/>
          <p:cNvSpPr txBox="1"/>
          <p:nvPr/>
        </p:nvSpPr>
        <p:spPr>
          <a:xfrm>
            <a:off x="428596" y="1857364"/>
            <a:ext cx="8001056" cy="3785652"/>
          </a:xfrm>
          <a:prstGeom prst="rect">
            <a:avLst/>
          </a:prstGeom>
          <a:noFill/>
        </p:spPr>
        <p:txBody>
          <a:bodyPr wrap="square" rtlCol="0">
            <a:spAutoFit/>
          </a:bodyPr>
          <a:lstStyle/>
          <a:p>
            <a:pPr marL="457200" indent="-457200">
              <a:buAutoNum type="arabicPeriod"/>
            </a:pPr>
            <a:r>
              <a:rPr lang="en-CA" sz="2000" dirty="0" smtClean="0">
                <a:solidFill>
                  <a:srgbClr val="6600CC"/>
                </a:solidFill>
              </a:rPr>
              <a:t>“One the sandy bank under the trees the leaves lie deep and so crisp that a lizard makes a great skittering if he runs among them.” p.1</a:t>
            </a:r>
          </a:p>
          <a:p>
            <a:pPr marL="457200" indent="-457200">
              <a:buAutoNum type="arabicPeriod"/>
            </a:pPr>
            <a:r>
              <a:rPr lang="en-CA" sz="2000" dirty="0">
                <a:solidFill>
                  <a:srgbClr val="6600CC"/>
                </a:solidFill>
              </a:rPr>
              <a:t> </a:t>
            </a:r>
            <a:r>
              <a:rPr lang="en-CA" sz="2000" dirty="0" smtClean="0">
                <a:solidFill>
                  <a:srgbClr val="6600CC"/>
                </a:solidFill>
              </a:rPr>
              <a:t>“His eyes blinded with tears and he turned and went weakly out of the barn, and he rubbed his bristly whiskers with his wrist stump.” p.96</a:t>
            </a:r>
          </a:p>
          <a:p>
            <a:pPr marL="457200" indent="-457200">
              <a:buAutoNum type="arabicPeriod"/>
            </a:pPr>
            <a:r>
              <a:rPr lang="en-CA" sz="2000" dirty="0">
                <a:solidFill>
                  <a:srgbClr val="6600CC"/>
                </a:solidFill>
              </a:rPr>
              <a:t> </a:t>
            </a:r>
            <a:r>
              <a:rPr lang="en-CA" sz="2000" dirty="0" smtClean="0">
                <a:solidFill>
                  <a:srgbClr val="6600CC"/>
                </a:solidFill>
              </a:rPr>
              <a:t>“ The light climbed on out of the valley, and as it went, the tops of the mountains seemed to blaze with increasing brightness.” p.100</a:t>
            </a:r>
          </a:p>
          <a:p>
            <a:pPr marL="457200" indent="-457200">
              <a:buAutoNum type="arabicPeriod"/>
            </a:pPr>
            <a:r>
              <a:rPr lang="en-CA" sz="2000" dirty="0">
                <a:solidFill>
                  <a:srgbClr val="6600CC"/>
                </a:solidFill>
              </a:rPr>
              <a:t> </a:t>
            </a:r>
            <a:r>
              <a:rPr lang="en-CA" sz="2000" dirty="0" smtClean="0">
                <a:solidFill>
                  <a:srgbClr val="6600CC"/>
                </a:solidFill>
              </a:rPr>
              <a:t>“A water snake glided smoothly up the pool, twisting its periscope head from side to side; and it swam the length of the pool and came to the legs of a motionless heron that stood in the shallows.” p.99</a:t>
            </a:r>
          </a:p>
          <a:p>
            <a:pPr marL="457200" indent="-457200">
              <a:buAutoNum type="arabicPeriod"/>
            </a:pPr>
            <a:r>
              <a:rPr lang="en-CA" sz="2000" dirty="0">
                <a:solidFill>
                  <a:srgbClr val="6600CC"/>
                </a:solidFill>
              </a:rPr>
              <a:t> </a:t>
            </a:r>
            <a:r>
              <a:rPr lang="en-CA" sz="2000" dirty="0" smtClean="0">
                <a:solidFill>
                  <a:srgbClr val="6600CC"/>
                </a:solidFill>
              </a:rPr>
              <a:t>“The hand shook violently, but his face set and his hand steadied.” p.106</a:t>
            </a:r>
          </a:p>
          <a:p>
            <a:pPr marL="457200" indent="-457200">
              <a:buAutoNum type="arabicPeriod"/>
            </a:pPr>
            <a:endParaRPr lang="en-CA" sz="2000" dirty="0">
              <a:solidFill>
                <a:srgbClr val="6600CC"/>
              </a:solidFill>
            </a:endParaRPr>
          </a:p>
        </p:txBody>
      </p:sp>
      <p:sp>
        <p:nvSpPr>
          <p:cNvPr id="8" name="Cloud Callout 7"/>
          <p:cNvSpPr/>
          <p:nvPr/>
        </p:nvSpPr>
        <p:spPr>
          <a:xfrm rot="20110272">
            <a:off x="7000892" y="5214950"/>
            <a:ext cx="1928826" cy="1214446"/>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1670" y="428604"/>
            <a:ext cx="5472122" cy="1060472"/>
          </a:xfrm>
          <a:ln w="57150">
            <a:solidFill>
              <a:srgbClr val="00CC00"/>
            </a:solidFill>
          </a:ln>
        </p:spPr>
        <p:txBody>
          <a:bodyPr/>
          <a:lstStyle/>
          <a:p>
            <a:r>
              <a:rPr lang="en-CA" dirty="0" smtClean="0">
                <a:solidFill>
                  <a:srgbClr val="00B0F0"/>
                </a:solidFill>
              </a:rPr>
              <a:t>..</a:t>
            </a:r>
            <a:r>
              <a:rPr lang="en-CA" dirty="0" err="1" smtClean="0">
                <a:solidFill>
                  <a:srgbClr val="00B0F0"/>
                </a:solidFill>
              </a:rPr>
              <a:t>Wordle</a:t>
            </a:r>
            <a:r>
              <a:rPr lang="en-CA" dirty="0" smtClean="0">
                <a:solidFill>
                  <a:srgbClr val="00B0F0"/>
                </a:solidFill>
              </a:rPr>
              <a:t>..</a:t>
            </a:r>
            <a:endParaRPr lang="en-CA" dirty="0">
              <a:solidFill>
                <a:srgbClr val="00B0F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57150">
            <a:solidFill>
              <a:srgbClr val="00B050"/>
            </a:solidFill>
          </a:ln>
        </p:spPr>
        <p:txBody>
          <a:bodyPr/>
          <a:lstStyle/>
          <a:p>
            <a:r>
              <a:rPr lang="en-CA" dirty="0" smtClean="0">
                <a:solidFill>
                  <a:schemeClr val="accent6">
                    <a:lumMod val="75000"/>
                  </a:schemeClr>
                </a:solidFill>
              </a:rPr>
              <a:t>Climax</a:t>
            </a:r>
            <a:endParaRPr lang="en-CA" dirty="0">
              <a:solidFill>
                <a:schemeClr val="accent6">
                  <a:lumMod val="75000"/>
                </a:schemeClr>
              </a:solidFill>
            </a:endParaRPr>
          </a:p>
        </p:txBody>
      </p:sp>
      <p:sp>
        <p:nvSpPr>
          <p:cNvPr id="3" name="Content Placeholder 2"/>
          <p:cNvSpPr>
            <a:spLocks noGrp="1"/>
          </p:cNvSpPr>
          <p:nvPr>
            <p:ph idx="1"/>
          </p:nvPr>
        </p:nvSpPr>
        <p:spPr>
          <a:xfrm rot="21375134">
            <a:off x="567714" y="1907172"/>
            <a:ext cx="8229600" cy="4525963"/>
          </a:xfrm>
          <a:ln w="38100">
            <a:solidFill>
              <a:srgbClr val="7030A0"/>
            </a:solidFill>
          </a:ln>
        </p:spPr>
        <p:txBody>
          <a:bodyPr>
            <a:normAutofit fontScale="85000" lnSpcReduction="20000"/>
          </a:bodyPr>
          <a:lstStyle/>
          <a:p>
            <a:r>
              <a:rPr lang="en-CA" sz="2400" dirty="0" smtClean="0">
                <a:solidFill>
                  <a:schemeClr val="accent6">
                    <a:lumMod val="75000"/>
                  </a:schemeClr>
                </a:solidFill>
              </a:rPr>
              <a:t>One afternoon, </a:t>
            </a:r>
            <a:r>
              <a:rPr lang="en-CA" sz="2400" dirty="0" err="1" smtClean="0">
                <a:solidFill>
                  <a:schemeClr val="accent6">
                    <a:lumMod val="75000"/>
                  </a:schemeClr>
                </a:solidFill>
              </a:rPr>
              <a:t>Lennie</a:t>
            </a:r>
            <a:r>
              <a:rPr lang="en-CA" sz="2400" dirty="0" smtClean="0">
                <a:solidFill>
                  <a:schemeClr val="accent6">
                    <a:lumMod val="75000"/>
                  </a:schemeClr>
                </a:solidFill>
              </a:rPr>
              <a:t> was sitting in the barn all by himself petting one of his puppies. All of a sudden Curley’s wife comes in and sits down next to </a:t>
            </a:r>
            <a:r>
              <a:rPr lang="en-CA" sz="2400" dirty="0" err="1" smtClean="0">
                <a:solidFill>
                  <a:schemeClr val="accent6">
                    <a:lumMod val="75000"/>
                  </a:schemeClr>
                </a:solidFill>
              </a:rPr>
              <a:t>Lennie</a:t>
            </a:r>
            <a:r>
              <a:rPr lang="en-CA" sz="2400" dirty="0" smtClean="0">
                <a:solidFill>
                  <a:schemeClr val="accent6">
                    <a:lumMod val="75000"/>
                  </a:schemeClr>
                </a:solidFill>
              </a:rPr>
              <a:t>.  She starts to talk to him about her life, and how she could of been in some movies if she would of went for that job that the guy offered her years ago. This doesn’t really interest </a:t>
            </a:r>
            <a:r>
              <a:rPr lang="en-CA" sz="2400" dirty="0" err="1" smtClean="0">
                <a:solidFill>
                  <a:schemeClr val="accent6">
                    <a:lumMod val="75000"/>
                  </a:schemeClr>
                </a:solidFill>
              </a:rPr>
              <a:t>Lennie</a:t>
            </a:r>
            <a:r>
              <a:rPr lang="en-CA" sz="2400" dirty="0" smtClean="0">
                <a:solidFill>
                  <a:schemeClr val="accent6">
                    <a:lumMod val="75000"/>
                  </a:schemeClr>
                </a:solidFill>
              </a:rPr>
              <a:t>, and so he just continues on talking to her about all the rabbits that they have on their farm. All of a sudden, Curley’s wife realizes how much </a:t>
            </a:r>
            <a:r>
              <a:rPr lang="en-CA" sz="2400" dirty="0" err="1" smtClean="0">
                <a:solidFill>
                  <a:schemeClr val="accent6">
                    <a:lumMod val="75000"/>
                  </a:schemeClr>
                </a:solidFill>
              </a:rPr>
              <a:t>Lennie</a:t>
            </a:r>
            <a:r>
              <a:rPr lang="en-CA" sz="2400" dirty="0" smtClean="0">
                <a:solidFill>
                  <a:schemeClr val="accent6">
                    <a:lumMod val="75000"/>
                  </a:schemeClr>
                </a:solidFill>
              </a:rPr>
              <a:t> actually likes soft things; and so she thought she would ask him if he wanted to touch her hair. Of course he couldn’t say no, and so he reached over to touch her hair. While he was touching it he started to get really rough.  She then began to be scared of him, and so she wanted to leave. </a:t>
            </a:r>
            <a:r>
              <a:rPr lang="en-CA" sz="2400" dirty="0" err="1" smtClean="0">
                <a:solidFill>
                  <a:schemeClr val="accent6">
                    <a:lumMod val="75000"/>
                  </a:schemeClr>
                </a:solidFill>
              </a:rPr>
              <a:t>Lennie</a:t>
            </a:r>
            <a:r>
              <a:rPr lang="en-CA" sz="2400" dirty="0" smtClean="0">
                <a:solidFill>
                  <a:schemeClr val="accent6">
                    <a:lumMod val="75000"/>
                  </a:schemeClr>
                </a:solidFill>
              </a:rPr>
              <a:t> was confused and was trying to quiet her down, and while he was doing this, he ended up breaking her neck. After this had happened he was so scared that he ran and hid on the river bank. Once people had came in the barn and seen that she was just laying there, they went and told George and the other guys on the ranch went and got their guns. They were then on the hunt to find </a:t>
            </a:r>
            <a:r>
              <a:rPr lang="en-CA" sz="2400" dirty="0" err="1" smtClean="0">
                <a:solidFill>
                  <a:schemeClr val="accent6">
                    <a:lumMod val="75000"/>
                  </a:schemeClr>
                </a:solidFill>
              </a:rPr>
              <a:t>Lennie</a:t>
            </a:r>
            <a:r>
              <a:rPr lang="en-CA" sz="2400" dirty="0" smtClean="0">
                <a:solidFill>
                  <a:schemeClr val="accent6">
                    <a:lumMod val="75000"/>
                  </a:schemeClr>
                </a:solidFill>
              </a:rPr>
              <a:t> so that they could kill him.</a:t>
            </a:r>
            <a:endParaRPr lang="en-CA" sz="2400"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28575">
            <a:solidFill>
              <a:schemeClr val="tx2">
                <a:lumMod val="40000"/>
                <a:lumOff val="60000"/>
              </a:schemeClr>
            </a:solidFill>
            <a:prstDash val="dashDot"/>
          </a:ln>
        </p:spPr>
        <p:txBody>
          <a:bodyPr/>
          <a:lstStyle/>
          <a:p>
            <a:r>
              <a:rPr lang="en-CA" dirty="0" smtClean="0">
                <a:solidFill>
                  <a:srgbClr val="FA7299"/>
                </a:solidFill>
              </a:rPr>
              <a:t>Conflict</a:t>
            </a:r>
            <a:endParaRPr lang="en-CA" dirty="0">
              <a:solidFill>
                <a:srgbClr val="FA7299"/>
              </a:solidFill>
            </a:endParaRPr>
          </a:p>
        </p:txBody>
      </p:sp>
      <p:sp>
        <p:nvSpPr>
          <p:cNvPr id="3" name="Content Placeholder 2"/>
          <p:cNvSpPr>
            <a:spLocks noGrp="1"/>
          </p:cNvSpPr>
          <p:nvPr>
            <p:ph idx="1"/>
          </p:nvPr>
        </p:nvSpPr>
        <p:spPr>
          <a:xfrm>
            <a:off x="571472" y="2071678"/>
            <a:ext cx="8229600" cy="4525963"/>
          </a:xfrm>
          <a:ln w="38100">
            <a:solidFill>
              <a:srgbClr val="A0106D"/>
            </a:solidFill>
          </a:ln>
        </p:spPr>
        <p:txBody>
          <a:bodyPr>
            <a:normAutofit lnSpcReduction="10000"/>
          </a:bodyPr>
          <a:lstStyle/>
          <a:p>
            <a:r>
              <a:rPr lang="en-CA" sz="2000" dirty="0">
                <a:solidFill>
                  <a:srgbClr val="FA7299"/>
                </a:solidFill>
              </a:rPr>
              <a:t> </a:t>
            </a:r>
            <a:r>
              <a:rPr lang="en-CA" sz="2000" dirty="0" smtClean="0">
                <a:solidFill>
                  <a:srgbClr val="FA7299"/>
                </a:solidFill>
              </a:rPr>
              <a:t>I think that the main conflict that happened in this book would have to be, between </a:t>
            </a:r>
            <a:r>
              <a:rPr lang="en-CA" sz="2000" dirty="0" err="1" smtClean="0">
                <a:solidFill>
                  <a:srgbClr val="FA7299"/>
                </a:solidFill>
              </a:rPr>
              <a:t>Lennie</a:t>
            </a:r>
            <a:r>
              <a:rPr lang="en-CA" sz="2000" dirty="0" smtClean="0">
                <a:solidFill>
                  <a:srgbClr val="FA7299"/>
                </a:solidFill>
              </a:rPr>
              <a:t> and the other people in the novel. To everyone in the novel, he is seen as such a bad person when really he isn’t. He is just unaware of his strength, so when he tries to pet anything, either it being a pet, a mouse, or even a human, he can kill them. George always was trying to help </a:t>
            </a:r>
            <a:r>
              <a:rPr lang="en-CA" sz="2000" dirty="0" err="1" smtClean="0">
                <a:solidFill>
                  <a:srgbClr val="FA7299"/>
                </a:solidFill>
              </a:rPr>
              <a:t>Lennie</a:t>
            </a:r>
            <a:r>
              <a:rPr lang="en-CA" sz="2000" dirty="0" smtClean="0">
                <a:solidFill>
                  <a:srgbClr val="FA7299"/>
                </a:solidFill>
              </a:rPr>
              <a:t> out of things, but when </a:t>
            </a:r>
            <a:r>
              <a:rPr lang="en-CA" sz="2000" dirty="0" err="1" smtClean="0">
                <a:solidFill>
                  <a:srgbClr val="FA7299"/>
                </a:solidFill>
              </a:rPr>
              <a:t>Lennie</a:t>
            </a:r>
            <a:r>
              <a:rPr lang="en-CA" sz="2000" dirty="0" smtClean="0">
                <a:solidFill>
                  <a:srgbClr val="FA7299"/>
                </a:solidFill>
              </a:rPr>
              <a:t> killed Curley’s wife, he thought that the best decision to make would be to kill </a:t>
            </a:r>
            <a:r>
              <a:rPr lang="en-CA" sz="2000" dirty="0" err="1" smtClean="0">
                <a:solidFill>
                  <a:srgbClr val="FA7299"/>
                </a:solidFill>
              </a:rPr>
              <a:t>Lennie</a:t>
            </a:r>
            <a:r>
              <a:rPr lang="en-CA" sz="2000" dirty="0" smtClean="0">
                <a:solidFill>
                  <a:srgbClr val="FA7299"/>
                </a:solidFill>
              </a:rPr>
              <a:t>. That’s what everyone else wanted him to do as well.  To me, I think that the conflict could of been handled in a different way. In my opinion, people could of took </a:t>
            </a:r>
            <a:r>
              <a:rPr lang="en-CA" sz="2000" dirty="0" err="1" smtClean="0">
                <a:solidFill>
                  <a:srgbClr val="FA7299"/>
                </a:solidFill>
              </a:rPr>
              <a:t>Lennies</a:t>
            </a:r>
            <a:r>
              <a:rPr lang="en-CA" sz="2000" dirty="0" smtClean="0">
                <a:solidFill>
                  <a:srgbClr val="FA7299"/>
                </a:solidFill>
              </a:rPr>
              <a:t> disorder in consideration, and tried to help him. They should of been making sure that </a:t>
            </a:r>
            <a:r>
              <a:rPr lang="en-CA" sz="2000" dirty="0" err="1" smtClean="0">
                <a:solidFill>
                  <a:srgbClr val="FA7299"/>
                </a:solidFill>
              </a:rPr>
              <a:t>Lennie</a:t>
            </a:r>
            <a:r>
              <a:rPr lang="en-CA" sz="2000" dirty="0" smtClean="0">
                <a:solidFill>
                  <a:srgbClr val="FA7299"/>
                </a:solidFill>
              </a:rPr>
              <a:t> was never in the barn alone with Curley’s wife, because the reason why they were at this ranch was the fact that the cops were after </a:t>
            </a:r>
            <a:r>
              <a:rPr lang="en-CA" sz="2000" dirty="0" err="1" smtClean="0">
                <a:solidFill>
                  <a:srgbClr val="FA7299"/>
                </a:solidFill>
              </a:rPr>
              <a:t>Lennie</a:t>
            </a:r>
            <a:r>
              <a:rPr lang="en-CA" sz="2000" dirty="0" smtClean="0">
                <a:solidFill>
                  <a:srgbClr val="FA7299"/>
                </a:solidFill>
              </a:rPr>
              <a:t> because; he had </a:t>
            </a:r>
            <a:r>
              <a:rPr lang="en-CA" sz="2000" dirty="0" err="1" smtClean="0">
                <a:solidFill>
                  <a:srgbClr val="FA7299"/>
                </a:solidFill>
              </a:rPr>
              <a:t>assualted</a:t>
            </a:r>
            <a:r>
              <a:rPr lang="en-CA" sz="2000" dirty="0" smtClean="0">
                <a:solidFill>
                  <a:srgbClr val="FA7299"/>
                </a:solidFill>
              </a:rPr>
              <a:t> a woman back home. They also could of came up with a better discipline for him instead of shooting him.</a:t>
            </a:r>
            <a:endParaRPr lang="en-CA" sz="2000" dirty="0">
              <a:solidFill>
                <a:srgbClr val="FA7299"/>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rgbClr val="7030A0"/>
            </a:solidFill>
          </a:ln>
        </p:spPr>
        <p:txBody>
          <a:bodyPr/>
          <a:lstStyle/>
          <a:p>
            <a:r>
              <a:rPr lang="en-CA" dirty="0" smtClean="0">
                <a:solidFill>
                  <a:srgbClr val="9966FF"/>
                </a:solidFill>
              </a:rPr>
              <a:t>Theme</a:t>
            </a:r>
            <a:endParaRPr lang="en-CA" dirty="0">
              <a:solidFill>
                <a:srgbClr val="9966FF"/>
              </a:solidFill>
            </a:endParaRPr>
          </a:p>
        </p:txBody>
      </p:sp>
      <p:sp>
        <p:nvSpPr>
          <p:cNvPr id="3" name="Content Placeholder 2"/>
          <p:cNvSpPr>
            <a:spLocks noGrp="1"/>
          </p:cNvSpPr>
          <p:nvPr>
            <p:ph idx="1"/>
          </p:nvPr>
        </p:nvSpPr>
        <p:spPr>
          <a:xfrm rot="21352046">
            <a:off x="457200" y="1928802"/>
            <a:ext cx="8229600" cy="4197361"/>
          </a:xfrm>
          <a:ln w="38100">
            <a:solidFill>
              <a:srgbClr val="92D050"/>
            </a:solidFill>
            <a:prstDash val="dashDot"/>
          </a:ln>
        </p:spPr>
        <p:txBody>
          <a:bodyPr>
            <a:normAutofit lnSpcReduction="10000"/>
          </a:bodyPr>
          <a:lstStyle/>
          <a:p>
            <a:r>
              <a:rPr lang="en-CA" sz="2400" dirty="0" smtClean="0">
                <a:solidFill>
                  <a:srgbClr val="9966FF"/>
                </a:solidFill>
              </a:rPr>
              <a:t> I think that the author did a good job at picking the title of this book. It seems a bit confusing at first but once you read the book you can see why he picked it. In my opinion I think that he chose the title “ Of Mice and Men” because,  </a:t>
            </a:r>
            <a:r>
              <a:rPr lang="en-CA" sz="2400" dirty="0" err="1" smtClean="0">
                <a:solidFill>
                  <a:srgbClr val="9966FF"/>
                </a:solidFill>
              </a:rPr>
              <a:t>Lennie</a:t>
            </a:r>
            <a:r>
              <a:rPr lang="en-CA" sz="2400" dirty="0" smtClean="0">
                <a:solidFill>
                  <a:srgbClr val="9966FF"/>
                </a:solidFill>
              </a:rPr>
              <a:t> was always liking to pet soft things. At the first of the book, he reached in his pocket and pulled out a mouse, he wanted to keep it and keep petting it but, George wouldn’t let him. Also, from the starting of the book to the end, it’s all about </a:t>
            </a:r>
            <a:r>
              <a:rPr lang="en-CA" sz="2400" dirty="0" err="1" smtClean="0">
                <a:solidFill>
                  <a:srgbClr val="9966FF"/>
                </a:solidFill>
              </a:rPr>
              <a:t>Lennie</a:t>
            </a:r>
            <a:r>
              <a:rPr lang="en-CA" sz="2400" dirty="0" smtClean="0">
                <a:solidFill>
                  <a:srgbClr val="9966FF"/>
                </a:solidFill>
              </a:rPr>
              <a:t> getting into trouble throughout the book over, petting soft things. In the end, that’s the reason why he got shot, because he was touching the woman’s soft hair. This is also why it is appropriate for the book.</a:t>
            </a:r>
            <a:endParaRPr lang="en-CA" sz="2400" dirty="0">
              <a:solidFill>
                <a:srgbClr val="9966FF"/>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chemeClr val="accent1"/>
            </a:solidFill>
          </a:ln>
        </p:spPr>
        <p:txBody>
          <a:bodyPr/>
          <a:lstStyle/>
          <a:p>
            <a:r>
              <a:rPr lang="en-CA" dirty="0" smtClean="0">
                <a:solidFill>
                  <a:srgbClr val="A0106D"/>
                </a:solidFill>
              </a:rPr>
              <a:t>Mr. George Milton</a:t>
            </a:r>
            <a:endParaRPr lang="en-CA" dirty="0">
              <a:solidFill>
                <a:srgbClr val="A0106D"/>
              </a:solidFill>
            </a:endParaRPr>
          </a:p>
        </p:txBody>
      </p:sp>
      <p:sp>
        <p:nvSpPr>
          <p:cNvPr id="3" name="Content Placeholder 2"/>
          <p:cNvSpPr>
            <a:spLocks noGrp="1"/>
          </p:cNvSpPr>
          <p:nvPr>
            <p:ph idx="1"/>
          </p:nvPr>
        </p:nvSpPr>
        <p:spPr>
          <a:xfrm rot="21373832">
            <a:off x="571472" y="2000216"/>
            <a:ext cx="8186766" cy="4857784"/>
          </a:xfrm>
          <a:ln w="38100">
            <a:solidFill>
              <a:schemeClr val="bg1">
                <a:lumMod val="95000"/>
              </a:schemeClr>
            </a:solidFill>
          </a:ln>
        </p:spPr>
        <p:txBody>
          <a:bodyPr>
            <a:normAutofit/>
          </a:bodyPr>
          <a:lstStyle/>
          <a:p>
            <a:pPr>
              <a:buNone/>
            </a:pPr>
            <a:r>
              <a:rPr lang="en-CA" sz="2000" dirty="0" smtClean="0">
                <a:solidFill>
                  <a:srgbClr val="A0106D"/>
                </a:solidFill>
              </a:rPr>
              <a:t>George Milton is one of the main characters in the book “ Of Men and Mice”.</a:t>
            </a:r>
            <a:r>
              <a:rPr lang="en-CA" sz="2000" dirty="0">
                <a:solidFill>
                  <a:srgbClr val="A0106D"/>
                </a:solidFill>
              </a:rPr>
              <a:t> </a:t>
            </a:r>
            <a:r>
              <a:rPr lang="en-CA" sz="2000" dirty="0" smtClean="0">
                <a:solidFill>
                  <a:srgbClr val="A0106D"/>
                </a:solidFill>
              </a:rPr>
              <a:t>He is the friend of </a:t>
            </a:r>
            <a:r>
              <a:rPr lang="en-CA" sz="2000" dirty="0" err="1" smtClean="0">
                <a:solidFill>
                  <a:srgbClr val="A0106D"/>
                </a:solidFill>
              </a:rPr>
              <a:t>Lennie</a:t>
            </a:r>
            <a:r>
              <a:rPr lang="en-CA" sz="2000" dirty="0" smtClean="0">
                <a:solidFill>
                  <a:srgbClr val="A0106D"/>
                </a:solidFill>
              </a:rPr>
              <a:t>. George was a little on the small side, but had looks that could catch the eye of anyone passing by. He had short dark brown hair , and sharp features, as well as he had a dark complexion. George was very smart when it came to coming up with things on the spot. Which means that he was also a quick thinker. He was always getting his friend </a:t>
            </a:r>
            <a:r>
              <a:rPr lang="en-CA" sz="2000" dirty="0" err="1" smtClean="0">
                <a:solidFill>
                  <a:srgbClr val="A0106D"/>
                </a:solidFill>
              </a:rPr>
              <a:t>Lennie</a:t>
            </a:r>
            <a:r>
              <a:rPr lang="en-CA" sz="2000" dirty="0" smtClean="0">
                <a:solidFill>
                  <a:srgbClr val="A0106D"/>
                </a:solidFill>
              </a:rPr>
              <a:t> out of  some kind of trouble. During this novel, </a:t>
            </a:r>
            <a:r>
              <a:rPr lang="en-CA" sz="2000" dirty="0" err="1" smtClean="0">
                <a:solidFill>
                  <a:srgbClr val="A0106D"/>
                </a:solidFill>
              </a:rPr>
              <a:t>Lennie</a:t>
            </a:r>
            <a:r>
              <a:rPr lang="en-CA" sz="2000" dirty="0" smtClean="0">
                <a:solidFill>
                  <a:srgbClr val="A0106D"/>
                </a:solidFill>
              </a:rPr>
              <a:t> and George decide to travel together. George of course was the one who had to look after </a:t>
            </a:r>
            <a:r>
              <a:rPr lang="en-CA" sz="2000" dirty="0" err="1" smtClean="0">
                <a:solidFill>
                  <a:srgbClr val="A0106D"/>
                </a:solidFill>
              </a:rPr>
              <a:t>Lennie</a:t>
            </a:r>
            <a:r>
              <a:rPr lang="en-CA" sz="2000" dirty="0" smtClean="0">
                <a:solidFill>
                  <a:srgbClr val="A0106D"/>
                </a:solidFill>
              </a:rPr>
              <a:t>. The reason for being that George is the one that looks after </a:t>
            </a:r>
            <a:r>
              <a:rPr lang="en-CA" sz="2000" dirty="0" err="1" smtClean="0">
                <a:solidFill>
                  <a:srgbClr val="A0106D"/>
                </a:solidFill>
              </a:rPr>
              <a:t>Lennie</a:t>
            </a:r>
            <a:r>
              <a:rPr lang="en-CA" sz="2000" dirty="0" smtClean="0">
                <a:solidFill>
                  <a:srgbClr val="A0106D"/>
                </a:solidFill>
              </a:rPr>
              <a:t> is because, </a:t>
            </a:r>
            <a:r>
              <a:rPr lang="en-CA" sz="2000" dirty="0" err="1" smtClean="0">
                <a:solidFill>
                  <a:srgbClr val="A0106D"/>
                </a:solidFill>
              </a:rPr>
              <a:t>Lennies</a:t>
            </a:r>
            <a:r>
              <a:rPr lang="en-CA" sz="2000" dirty="0" smtClean="0">
                <a:solidFill>
                  <a:srgbClr val="A0106D"/>
                </a:solidFill>
              </a:rPr>
              <a:t> aunt asked </a:t>
            </a:r>
            <a:r>
              <a:rPr lang="en-CA" sz="2000" dirty="0" err="1" smtClean="0">
                <a:solidFill>
                  <a:srgbClr val="A0106D"/>
                </a:solidFill>
              </a:rPr>
              <a:t>george</a:t>
            </a:r>
            <a:r>
              <a:rPr lang="en-CA" sz="2000" dirty="0" smtClean="0">
                <a:solidFill>
                  <a:srgbClr val="A0106D"/>
                </a:solidFill>
              </a:rPr>
              <a:t> to take good care of him before she died. George would do anything to help his friend out. There was only one thing that he never let </a:t>
            </a:r>
            <a:r>
              <a:rPr lang="en-CA" sz="2000" dirty="0" err="1" smtClean="0">
                <a:solidFill>
                  <a:srgbClr val="A0106D"/>
                </a:solidFill>
              </a:rPr>
              <a:t>Lennie</a:t>
            </a:r>
            <a:r>
              <a:rPr lang="en-CA" sz="2000" dirty="0" smtClean="0">
                <a:solidFill>
                  <a:srgbClr val="A0106D"/>
                </a:solidFill>
              </a:rPr>
              <a:t> get away with. This being the fact that </a:t>
            </a:r>
            <a:r>
              <a:rPr lang="en-CA" sz="2000" dirty="0" err="1" smtClean="0">
                <a:solidFill>
                  <a:srgbClr val="A0106D"/>
                </a:solidFill>
              </a:rPr>
              <a:t>Lennie</a:t>
            </a:r>
            <a:r>
              <a:rPr lang="en-CA" sz="2000" dirty="0" smtClean="0">
                <a:solidFill>
                  <a:srgbClr val="A0106D"/>
                </a:solidFill>
              </a:rPr>
              <a:t> ended up killing Curley’s wife.</a:t>
            </a:r>
            <a:endParaRPr lang="en-CA" sz="2000" dirty="0">
              <a:solidFill>
                <a:srgbClr val="A0106D"/>
              </a:solidFill>
            </a:endParaRPr>
          </a:p>
        </p:txBody>
      </p:sp>
      <p:sp>
        <p:nvSpPr>
          <p:cNvPr id="6" name="Down Arrow 5"/>
          <p:cNvSpPr/>
          <p:nvPr/>
        </p:nvSpPr>
        <p:spPr>
          <a:xfrm rot="19551020">
            <a:off x="642910" y="1428736"/>
            <a:ext cx="770384" cy="642942"/>
          </a:xfrm>
          <a:prstGeom prst="downArrow">
            <a:avLst>
              <a:gd name="adj1" fmla="val 50000"/>
              <a:gd name="adj2" fmla="val 50000"/>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loud 6"/>
          <p:cNvSpPr/>
          <p:nvPr/>
        </p:nvSpPr>
        <p:spPr>
          <a:xfrm>
            <a:off x="214282" y="857232"/>
            <a:ext cx="3286148" cy="2571768"/>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6" name="Cloud 5"/>
          <p:cNvSpPr/>
          <p:nvPr/>
        </p:nvSpPr>
        <p:spPr>
          <a:xfrm rot="20629349">
            <a:off x="6544256" y="4522064"/>
            <a:ext cx="2428892" cy="157163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a:ln>
            <a:solidFill>
              <a:srgbClr val="00CC00"/>
            </a:solidFill>
          </a:ln>
          <a:effectLst>
            <a:glow rad="139700">
              <a:schemeClr val="accent3">
                <a:satMod val="175000"/>
                <a:alpha val="40000"/>
              </a:schemeClr>
            </a:glow>
          </a:effectLst>
          <a:scene3d>
            <a:camera prst="orthographicFront"/>
            <a:lightRig rig="threePt" dir="t"/>
          </a:scene3d>
          <a:sp3d>
            <a:bevelT prst="slope"/>
          </a:sp3d>
        </p:spPr>
        <p:txBody>
          <a:bodyPr/>
          <a:lstStyle/>
          <a:p>
            <a:r>
              <a:rPr lang="en-CA" dirty="0" err="1" smtClean="0">
                <a:solidFill>
                  <a:schemeClr val="accent6">
                    <a:lumMod val="75000"/>
                  </a:schemeClr>
                </a:solidFill>
              </a:rPr>
              <a:t>Lennie</a:t>
            </a:r>
            <a:r>
              <a:rPr lang="en-CA" dirty="0" smtClean="0">
                <a:solidFill>
                  <a:schemeClr val="accent6">
                    <a:lumMod val="75000"/>
                  </a:schemeClr>
                </a:solidFill>
              </a:rPr>
              <a:t> Small</a:t>
            </a:r>
            <a:endParaRPr lang="en-CA" dirty="0">
              <a:solidFill>
                <a:schemeClr val="accent6">
                  <a:lumMod val="75000"/>
                </a:schemeClr>
              </a:solidFill>
            </a:endParaRPr>
          </a:p>
        </p:txBody>
      </p:sp>
      <p:sp>
        <p:nvSpPr>
          <p:cNvPr id="3" name="Content Placeholder 2"/>
          <p:cNvSpPr>
            <a:spLocks noGrp="1"/>
          </p:cNvSpPr>
          <p:nvPr>
            <p:ph idx="1"/>
          </p:nvPr>
        </p:nvSpPr>
        <p:spPr>
          <a:xfrm>
            <a:off x="457200" y="2071678"/>
            <a:ext cx="8229600" cy="4054485"/>
          </a:xfrm>
          <a:ln cmpd="thickThin">
            <a:noFill/>
            <a:prstDash val="sysDot"/>
          </a:ln>
        </p:spPr>
        <p:txBody>
          <a:bodyPr>
            <a:normAutofit/>
          </a:bodyPr>
          <a:lstStyle/>
          <a:p>
            <a:pPr>
              <a:buNone/>
            </a:pPr>
            <a:r>
              <a:rPr lang="en-CA" sz="2000" dirty="0" err="1" smtClean="0">
                <a:solidFill>
                  <a:schemeClr val="accent6">
                    <a:lumMod val="75000"/>
                  </a:schemeClr>
                </a:solidFill>
              </a:rPr>
              <a:t>Lennie</a:t>
            </a:r>
            <a:r>
              <a:rPr lang="en-CA" sz="2000" dirty="0" smtClean="0">
                <a:solidFill>
                  <a:schemeClr val="accent6">
                    <a:lumMod val="75000"/>
                  </a:schemeClr>
                </a:solidFill>
              </a:rPr>
              <a:t> Small is the other most important person in the novel. He is the best friend of  George Milton. </a:t>
            </a:r>
            <a:r>
              <a:rPr lang="en-CA" sz="2000" dirty="0" err="1" smtClean="0">
                <a:solidFill>
                  <a:schemeClr val="accent6">
                    <a:lumMod val="75000"/>
                  </a:schemeClr>
                </a:solidFill>
              </a:rPr>
              <a:t>Lennie</a:t>
            </a:r>
            <a:r>
              <a:rPr lang="en-CA" sz="2000" dirty="0" smtClean="0">
                <a:solidFill>
                  <a:schemeClr val="accent6">
                    <a:lumMod val="75000"/>
                  </a:schemeClr>
                </a:solidFill>
              </a:rPr>
              <a:t> is known for his great amount of strength and structure. He is a very big man. His body and features are quite plump.  Mr. Small is the complete opposite of his companion George. He is not quick with decisions like George.  He is actually quite slow. </a:t>
            </a:r>
            <a:r>
              <a:rPr lang="en-CA" sz="2000" dirty="0" err="1" smtClean="0">
                <a:solidFill>
                  <a:schemeClr val="accent6">
                    <a:lumMod val="75000"/>
                  </a:schemeClr>
                </a:solidFill>
              </a:rPr>
              <a:t>Lennie</a:t>
            </a:r>
            <a:r>
              <a:rPr lang="en-CA" sz="2000" dirty="0" smtClean="0">
                <a:solidFill>
                  <a:schemeClr val="accent6">
                    <a:lumMod val="75000"/>
                  </a:schemeClr>
                </a:solidFill>
              </a:rPr>
              <a:t> has a mild condition, and his speech is very simple and slow. One thing that </a:t>
            </a:r>
            <a:r>
              <a:rPr lang="en-CA" sz="2000" dirty="0" err="1" smtClean="0">
                <a:solidFill>
                  <a:schemeClr val="accent6">
                    <a:lumMod val="75000"/>
                  </a:schemeClr>
                </a:solidFill>
              </a:rPr>
              <a:t>Lennie</a:t>
            </a:r>
            <a:r>
              <a:rPr lang="en-CA" sz="2000" dirty="0" smtClean="0">
                <a:solidFill>
                  <a:schemeClr val="accent6">
                    <a:lumMod val="75000"/>
                  </a:schemeClr>
                </a:solidFill>
              </a:rPr>
              <a:t> loves is things that are soft. It doesn't matter what it is, if it’s soft once he has touched it; he will instantly fall in love. Having the desire to always want to touch soft things is often the reason why he gets in trouble. </a:t>
            </a:r>
            <a:endParaRPr lang="en-CA" sz="2000"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1427438">
            <a:off x="457200" y="274638"/>
            <a:ext cx="8229600" cy="1143000"/>
          </a:xfrm>
          <a:ln w="57150">
            <a:solidFill>
              <a:srgbClr val="A0106D"/>
            </a:solidFill>
          </a:ln>
        </p:spPr>
        <p:txBody>
          <a:bodyPr/>
          <a:lstStyle/>
          <a:p>
            <a:r>
              <a:rPr lang="en-CA" dirty="0" smtClean="0">
                <a:solidFill>
                  <a:srgbClr val="6600CC"/>
                </a:solidFill>
              </a:rPr>
              <a:t>Curley’s Wife</a:t>
            </a:r>
            <a:endParaRPr lang="en-CA" dirty="0">
              <a:solidFill>
                <a:srgbClr val="6600CC"/>
              </a:solidFill>
            </a:endParaRPr>
          </a:p>
        </p:txBody>
      </p:sp>
      <p:sp>
        <p:nvSpPr>
          <p:cNvPr id="4" name="5-Point Star 3"/>
          <p:cNvSpPr/>
          <p:nvPr/>
        </p:nvSpPr>
        <p:spPr>
          <a:xfrm rot="20815643">
            <a:off x="6594590" y="228237"/>
            <a:ext cx="2214578" cy="1714512"/>
          </a:xfrm>
          <a:prstGeom prst="star5">
            <a:avLst/>
          </a:prstGeom>
          <a:solidFill>
            <a:srgbClr val="FFFF00"/>
          </a:solidFill>
        </p:spPr>
        <p:style>
          <a:lnRef idx="1">
            <a:schemeClr val="dk1"/>
          </a:lnRef>
          <a:fillRef idx="2">
            <a:schemeClr val="dk1"/>
          </a:fillRef>
          <a:effectRef idx="1">
            <a:schemeClr val="dk1"/>
          </a:effectRef>
          <a:fontRef idx="minor">
            <a:schemeClr val="dk1"/>
          </a:fontRef>
        </p:style>
        <p:txBody>
          <a:bodyPr rtlCol="0" anchor="ctr"/>
          <a:lstStyle/>
          <a:p>
            <a:pPr algn="ctr"/>
            <a:endParaRPr lang="en-CA"/>
          </a:p>
        </p:txBody>
      </p:sp>
      <p:sp>
        <p:nvSpPr>
          <p:cNvPr id="3" name="Content Placeholder 2"/>
          <p:cNvSpPr>
            <a:spLocks noGrp="1"/>
          </p:cNvSpPr>
          <p:nvPr>
            <p:ph idx="1"/>
          </p:nvPr>
        </p:nvSpPr>
        <p:spPr>
          <a:xfrm rot="321343">
            <a:off x="721140" y="1957845"/>
            <a:ext cx="8229600" cy="4525963"/>
          </a:xfrm>
          <a:ln w="57150">
            <a:solidFill>
              <a:schemeClr val="tx1">
                <a:lumMod val="75000"/>
                <a:lumOff val="25000"/>
              </a:schemeClr>
            </a:solidFill>
            <a:prstDash val="dashDot"/>
          </a:ln>
        </p:spPr>
        <p:txBody>
          <a:bodyPr>
            <a:normAutofit/>
          </a:bodyPr>
          <a:lstStyle/>
          <a:p>
            <a:pPr>
              <a:buNone/>
            </a:pPr>
            <a:r>
              <a:rPr lang="en-CA" sz="2000" dirty="0"/>
              <a:t> </a:t>
            </a:r>
            <a:r>
              <a:rPr lang="en-CA" sz="2000" dirty="0" smtClean="0">
                <a:solidFill>
                  <a:srgbClr val="6600CC"/>
                </a:solidFill>
              </a:rPr>
              <a:t>Throughout the novel, it never really gives us a full “real” name for Curley’s wife. This is pretty much just what she’s referred too. She is a very provocative wife. She never really wants to spend too much time with her husband. She’s always out looking at all the other workers. Even though saying this may sound like she probably doesn’t look proper or take care of herself; but that is not the issue. Curley’s wife is a very pretty woman. All the men think so, but the issue they have with her sis that they think she’s a trouble maker. She’s very bold and she usually wants it her way. Curley’s wife is also often found sad, and frustrated with herself because she is not happy with the way her life turned out. She often feels that she could be making lots of money and be famous because when she was younger, a man offered her a job in the movie business. Later on in the novel she is then killed by </a:t>
            </a:r>
            <a:r>
              <a:rPr lang="en-CA" sz="2000" dirty="0" err="1" smtClean="0">
                <a:solidFill>
                  <a:srgbClr val="6600CC"/>
                </a:solidFill>
              </a:rPr>
              <a:t>Lennie</a:t>
            </a:r>
            <a:r>
              <a:rPr lang="en-CA" sz="2000" dirty="0" smtClean="0">
                <a:solidFill>
                  <a:srgbClr val="6600CC"/>
                </a:solidFill>
              </a:rPr>
              <a:t> feeling her soft hair. </a:t>
            </a:r>
            <a:endParaRPr lang="en-CA" sz="20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260744">
            <a:off x="531049" y="454107"/>
            <a:ext cx="8258204" cy="1131910"/>
          </a:xfrm>
          <a:ln w="38100">
            <a:solidFill>
              <a:srgbClr val="7030A0"/>
            </a:solidFill>
          </a:ln>
        </p:spPr>
        <p:txBody>
          <a:bodyPr/>
          <a:lstStyle/>
          <a:p>
            <a:r>
              <a:rPr lang="en-CA" dirty="0" smtClean="0">
                <a:solidFill>
                  <a:srgbClr val="FF9966"/>
                </a:solidFill>
              </a:rPr>
              <a:t>.Reactions.</a:t>
            </a:r>
            <a:endParaRPr lang="en-CA" dirty="0">
              <a:solidFill>
                <a:srgbClr val="FF9966"/>
              </a:solidFill>
            </a:endParaRPr>
          </a:p>
        </p:txBody>
      </p:sp>
      <p:graphicFrame>
        <p:nvGraphicFramePr>
          <p:cNvPr id="4" name="Content Placeholder 3"/>
          <p:cNvGraphicFramePr>
            <a:graphicFrameLocks noGrp="1"/>
          </p:cNvGraphicFramePr>
          <p:nvPr>
            <p:ph idx="1"/>
          </p:nvPr>
        </p:nvGraphicFramePr>
        <p:xfrm>
          <a:off x="428596" y="1714488"/>
          <a:ext cx="8501122" cy="44831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23"/>
          <p:cNvSpPr/>
          <p:nvPr/>
        </p:nvSpPr>
        <p:spPr>
          <a:xfrm>
            <a:off x="2214546" y="2928934"/>
            <a:ext cx="5357850" cy="1500198"/>
          </a:xfrm>
          <a:prstGeom prst="ellips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lstStyle/>
          <a:p>
            <a:r>
              <a:rPr lang="en-CA" strike="sngStrike" spc="-300" dirty="0" smtClean="0">
                <a:solidFill>
                  <a:srgbClr val="660033"/>
                </a:solidFill>
                <a:effectLst>
                  <a:outerShdw blurRad="38100" dist="38100" dir="2700000" algn="tl">
                    <a:srgbClr val="000000">
                      <a:alpha val="43137"/>
                    </a:srgbClr>
                  </a:outerShdw>
                </a:effectLst>
              </a:rPr>
              <a:t>Map of Relationships</a:t>
            </a:r>
            <a:endParaRPr lang="en-CA" strike="sngStrike" spc="-300" dirty="0">
              <a:solidFill>
                <a:srgbClr val="660033"/>
              </a:solidFill>
              <a:effectLst>
                <a:outerShdw blurRad="38100" dist="38100" dir="2700000" algn="tl">
                  <a:srgbClr val="000000">
                    <a:alpha val="43137"/>
                  </a:srgbClr>
                </a:outerShdw>
              </a:effectLst>
            </a:endParaRPr>
          </a:p>
        </p:txBody>
      </p:sp>
      <p:sp>
        <p:nvSpPr>
          <p:cNvPr id="4" name="TextBox 3"/>
          <p:cNvSpPr txBox="1"/>
          <p:nvPr/>
        </p:nvSpPr>
        <p:spPr>
          <a:xfrm>
            <a:off x="2357422" y="3357562"/>
            <a:ext cx="3143272" cy="584775"/>
          </a:xfrm>
          <a:prstGeom prst="rect">
            <a:avLst/>
          </a:prstGeom>
          <a:noFill/>
        </p:spPr>
        <p:txBody>
          <a:bodyPr wrap="square" rtlCol="0">
            <a:spAutoFit/>
          </a:bodyPr>
          <a:lstStyle/>
          <a:p>
            <a:r>
              <a:rPr lang="en-CA" sz="3200" dirty="0" smtClean="0">
                <a:solidFill>
                  <a:schemeClr val="bg1">
                    <a:lumMod val="95000"/>
                  </a:schemeClr>
                </a:solidFill>
              </a:rPr>
              <a:t>George Milton</a:t>
            </a:r>
            <a:endParaRPr lang="en-CA" sz="3200" dirty="0">
              <a:solidFill>
                <a:schemeClr val="bg1">
                  <a:lumMod val="95000"/>
                </a:schemeClr>
              </a:solidFill>
            </a:endParaRPr>
          </a:p>
        </p:txBody>
      </p:sp>
      <p:sp>
        <p:nvSpPr>
          <p:cNvPr id="5" name="TextBox 4"/>
          <p:cNvSpPr txBox="1"/>
          <p:nvPr/>
        </p:nvSpPr>
        <p:spPr>
          <a:xfrm>
            <a:off x="5143504" y="3357562"/>
            <a:ext cx="2286016" cy="584775"/>
          </a:xfrm>
          <a:prstGeom prst="rect">
            <a:avLst/>
          </a:prstGeom>
          <a:noFill/>
        </p:spPr>
        <p:txBody>
          <a:bodyPr wrap="square" rtlCol="0">
            <a:spAutoFit/>
          </a:bodyPr>
          <a:lstStyle/>
          <a:p>
            <a:r>
              <a:rPr lang="en-CA" sz="3200" dirty="0" err="1" smtClean="0">
                <a:solidFill>
                  <a:schemeClr val="bg1">
                    <a:lumMod val="95000"/>
                  </a:schemeClr>
                </a:solidFill>
              </a:rPr>
              <a:t>Lennie</a:t>
            </a:r>
            <a:r>
              <a:rPr lang="en-CA" sz="3200" dirty="0" smtClean="0">
                <a:solidFill>
                  <a:schemeClr val="bg1">
                    <a:lumMod val="95000"/>
                  </a:schemeClr>
                </a:solidFill>
              </a:rPr>
              <a:t> Small</a:t>
            </a:r>
            <a:endParaRPr lang="en-CA" sz="3200" dirty="0">
              <a:solidFill>
                <a:schemeClr val="bg1">
                  <a:lumMod val="95000"/>
                </a:schemeClr>
              </a:solidFill>
            </a:endParaRPr>
          </a:p>
        </p:txBody>
      </p:sp>
      <p:sp>
        <p:nvSpPr>
          <p:cNvPr id="6" name="TextBox 5"/>
          <p:cNvSpPr txBox="1"/>
          <p:nvPr/>
        </p:nvSpPr>
        <p:spPr>
          <a:xfrm>
            <a:off x="1142976" y="2214554"/>
            <a:ext cx="1571636" cy="584775"/>
          </a:xfrm>
          <a:prstGeom prst="rect">
            <a:avLst/>
          </a:prstGeom>
          <a:noFill/>
        </p:spPr>
        <p:txBody>
          <a:bodyPr wrap="square" rtlCol="0">
            <a:spAutoFit/>
          </a:bodyPr>
          <a:lstStyle/>
          <a:p>
            <a:r>
              <a:rPr lang="en-CA" sz="3200" dirty="0" smtClean="0">
                <a:solidFill>
                  <a:schemeClr val="bg1">
                    <a:lumMod val="95000"/>
                  </a:schemeClr>
                </a:solidFill>
              </a:rPr>
              <a:t>Curley</a:t>
            </a:r>
            <a:endParaRPr lang="en-CA" sz="3200" dirty="0">
              <a:solidFill>
                <a:schemeClr val="bg1">
                  <a:lumMod val="95000"/>
                </a:schemeClr>
              </a:solidFill>
            </a:endParaRPr>
          </a:p>
        </p:txBody>
      </p:sp>
      <p:sp>
        <p:nvSpPr>
          <p:cNvPr id="7" name="TextBox 6"/>
          <p:cNvSpPr txBox="1"/>
          <p:nvPr/>
        </p:nvSpPr>
        <p:spPr>
          <a:xfrm>
            <a:off x="3357554" y="1500174"/>
            <a:ext cx="2071702" cy="584775"/>
          </a:xfrm>
          <a:prstGeom prst="rect">
            <a:avLst/>
          </a:prstGeom>
          <a:noFill/>
        </p:spPr>
        <p:txBody>
          <a:bodyPr wrap="square" rtlCol="0">
            <a:spAutoFit/>
          </a:bodyPr>
          <a:lstStyle/>
          <a:p>
            <a:r>
              <a:rPr lang="en-CA" sz="3200" dirty="0" smtClean="0">
                <a:solidFill>
                  <a:schemeClr val="bg1">
                    <a:lumMod val="95000"/>
                  </a:schemeClr>
                </a:solidFill>
              </a:rPr>
              <a:t>Boss</a:t>
            </a:r>
            <a:endParaRPr lang="en-CA" sz="3200" dirty="0">
              <a:solidFill>
                <a:schemeClr val="bg1">
                  <a:lumMod val="95000"/>
                </a:schemeClr>
              </a:solidFill>
            </a:endParaRPr>
          </a:p>
        </p:txBody>
      </p:sp>
      <p:sp>
        <p:nvSpPr>
          <p:cNvPr id="8" name="TextBox 7"/>
          <p:cNvSpPr txBox="1"/>
          <p:nvPr/>
        </p:nvSpPr>
        <p:spPr>
          <a:xfrm>
            <a:off x="6357918" y="4214818"/>
            <a:ext cx="2786082" cy="584775"/>
          </a:xfrm>
          <a:prstGeom prst="rect">
            <a:avLst/>
          </a:prstGeom>
          <a:noFill/>
        </p:spPr>
        <p:txBody>
          <a:bodyPr wrap="square" rtlCol="0">
            <a:spAutoFit/>
          </a:bodyPr>
          <a:lstStyle/>
          <a:p>
            <a:r>
              <a:rPr lang="en-CA" sz="3200" dirty="0" smtClean="0">
                <a:solidFill>
                  <a:schemeClr val="bg1">
                    <a:lumMod val="95000"/>
                  </a:schemeClr>
                </a:solidFill>
              </a:rPr>
              <a:t>Curley’s wife</a:t>
            </a:r>
            <a:endParaRPr lang="en-CA" sz="3200" dirty="0">
              <a:solidFill>
                <a:schemeClr val="bg1">
                  <a:lumMod val="95000"/>
                </a:schemeClr>
              </a:solidFill>
            </a:endParaRPr>
          </a:p>
        </p:txBody>
      </p:sp>
      <p:sp>
        <p:nvSpPr>
          <p:cNvPr id="9" name="TextBox 8"/>
          <p:cNvSpPr txBox="1"/>
          <p:nvPr/>
        </p:nvSpPr>
        <p:spPr>
          <a:xfrm>
            <a:off x="1000100" y="4214818"/>
            <a:ext cx="2357454" cy="584775"/>
          </a:xfrm>
          <a:prstGeom prst="rect">
            <a:avLst/>
          </a:prstGeom>
          <a:noFill/>
        </p:spPr>
        <p:txBody>
          <a:bodyPr wrap="square" rtlCol="0">
            <a:spAutoFit/>
          </a:bodyPr>
          <a:lstStyle/>
          <a:p>
            <a:r>
              <a:rPr lang="en-CA" sz="3200" dirty="0" smtClean="0">
                <a:solidFill>
                  <a:schemeClr val="bg1">
                    <a:lumMod val="95000"/>
                  </a:schemeClr>
                </a:solidFill>
              </a:rPr>
              <a:t>Candy</a:t>
            </a:r>
            <a:endParaRPr lang="en-CA" sz="3200" dirty="0">
              <a:solidFill>
                <a:schemeClr val="bg1">
                  <a:lumMod val="95000"/>
                </a:schemeClr>
              </a:solidFill>
            </a:endParaRPr>
          </a:p>
        </p:txBody>
      </p:sp>
      <p:sp>
        <p:nvSpPr>
          <p:cNvPr id="10" name="TextBox 9"/>
          <p:cNvSpPr txBox="1"/>
          <p:nvPr/>
        </p:nvSpPr>
        <p:spPr>
          <a:xfrm>
            <a:off x="5643570" y="2071678"/>
            <a:ext cx="1714512" cy="584775"/>
          </a:xfrm>
          <a:prstGeom prst="rect">
            <a:avLst/>
          </a:prstGeom>
          <a:noFill/>
        </p:spPr>
        <p:txBody>
          <a:bodyPr wrap="square" rtlCol="0">
            <a:spAutoFit/>
          </a:bodyPr>
          <a:lstStyle/>
          <a:p>
            <a:r>
              <a:rPr lang="en-CA" sz="3200" dirty="0" smtClean="0">
                <a:solidFill>
                  <a:schemeClr val="bg1">
                    <a:lumMod val="95000"/>
                  </a:schemeClr>
                </a:solidFill>
              </a:rPr>
              <a:t>Carlson</a:t>
            </a:r>
            <a:endParaRPr lang="en-CA" sz="3200" dirty="0">
              <a:solidFill>
                <a:schemeClr val="bg1">
                  <a:lumMod val="95000"/>
                </a:schemeClr>
              </a:solidFill>
            </a:endParaRPr>
          </a:p>
        </p:txBody>
      </p:sp>
      <p:sp>
        <p:nvSpPr>
          <p:cNvPr id="11" name="TextBox 10"/>
          <p:cNvSpPr txBox="1"/>
          <p:nvPr/>
        </p:nvSpPr>
        <p:spPr>
          <a:xfrm>
            <a:off x="3286116" y="5000636"/>
            <a:ext cx="3643338" cy="584775"/>
          </a:xfrm>
          <a:prstGeom prst="rect">
            <a:avLst/>
          </a:prstGeom>
          <a:noFill/>
        </p:spPr>
        <p:txBody>
          <a:bodyPr wrap="square" rtlCol="0">
            <a:spAutoFit/>
          </a:bodyPr>
          <a:lstStyle/>
          <a:p>
            <a:r>
              <a:rPr lang="en-CA" sz="3200" dirty="0" smtClean="0">
                <a:solidFill>
                  <a:schemeClr val="bg1">
                    <a:lumMod val="95000"/>
                  </a:schemeClr>
                </a:solidFill>
              </a:rPr>
              <a:t>Andy Cushman</a:t>
            </a:r>
            <a:endParaRPr lang="en-CA" sz="3200" dirty="0">
              <a:solidFill>
                <a:schemeClr val="bg1">
                  <a:lumMod val="95000"/>
                </a:schemeClr>
              </a:solidFill>
            </a:endParaRPr>
          </a:p>
        </p:txBody>
      </p:sp>
      <p:cxnSp>
        <p:nvCxnSpPr>
          <p:cNvPr id="26" name="Straight Arrow Connector 25"/>
          <p:cNvCxnSpPr/>
          <p:nvPr/>
        </p:nvCxnSpPr>
        <p:spPr>
          <a:xfrm rot="16200000" flipH="1">
            <a:off x="3857620" y="4643446"/>
            <a:ext cx="500066" cy="2143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5357818" y="4572008"/>
            <a:ext cx="500066"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0" name="Freeform 29"/>
          <p:cNvSpPr/>
          <p:nvPr/>
        </p:nvSpPr>
        <p:spPr>
          <a:xfrm>
            <a:off x="615134" y="2732183"/>
            <a:ext cx="6964950" cy="3713200"/>
          </a:xfrm>
          <a:custGeom>
            <a:avLst/>
            <a:gdLst>
              <a:gd name="connsiteX0" fmla="*/ 1191632 w 6964950"/>
              <a:gd name="connsiteY0" fmla="*/ 0 h 3713200"/>
              <a:gd name="connsiteX1" fmla="*/ 1158582 w 6964950"/>
              <a:gd name="connsiteY1" fmla="*/ 11017 h 3713200"/>
              <a:gd name="connsiteX2" fmla="*/ 1081464 w 6964950"/>
              <a:gd name="connsiteY2" fmla="*/ 55084 h 3713200"/>
              <a:gd name="connsiteX3" fmla="*/ 1015362 w 6964950"/>
              <a:gd name="connsiteY3" fmla="*/ 99152 h 3713200"/>
              <a:gd name="connsiteX4" fmla="*/ 982312 w 6964950"/>
              <a:gd name="connsiteY4" fmla="*/ 132203 h 3713200"/>
              <a:gd name="connsiteX5" fmla="*/ 938244 w 6964950"/>
              <a:gd name="connsiteY5" fmla="*/ 165253 h 3713200"/>
              <a:gd name="connsiteX6" fmla="*/ 905194 w 6964950"/>
              <a:gd name="connsiteY6" fmla="*/ 176270 h 3713200"/>
              <a:gd name="connsiteX7" fmla="*/ 839093 w 6964950"/>
              <a:gd name="connsiteY7" fmla="*/ 220337 h 3713200"/>
              <a:gd name="connsiteX8" fmla="*/ 806042 w 6964950"/>
              <a:gd name="connsiteY8" fmla="*/ 242371 h 3713200"/>
              <a:gd name="connsiteX9" fmla="*/ 761974 w 6964950"/>
              <a:gd name="connsiteY9" fmla="*/ 264405 h 3713200"/>
              <a:gd name="connsiteX10" fmla="*/ 728924 w 6964950"/>
              <a:gd name="connsiteY10" fmla="*/ 297456 h 3713200"/>
              <a:gd name="connsiteX11" fmla="*/ 695873 w 6964950"/>
              <a:gd name="connsiteY11" fmla="*/ 319489 h 3713200"/>
              <a:gd name="connsiteX12" fmla="*/ 673839 w 6964950"/>
              <a:gd name="connsiteY12" fmla="*/ 363557 h 3713200"/>
              <a:gd name="connsiteX13" fmla="*/ 607738 w 6964950"/>
              <a:gd name="connsiteY13" fmla="*/ 407624 h 3713200"/>
              <a:gd name="connsiteX14" fmla="*/ 530620 w 6964950"/>
              <a:gd name="connsiteY14" fmla="*/ 462709 h 3713200"/>
              <a:gd name="connsiteX15" fmla="*/ 453502 w 6964950"/>
              <a:gd name="connsiteY15" fmla="*/ 539827 h 3713200"/>
              <a:gd name="connsiteX16" fmla="*/ 409435 w 6964950"/>
              <a:gd name="connsiteY16" fmla="*/ 605928 h 3713200"/>
              <a:gd name="connsiteX17" fmla="*/ 398418 w 6964950"/>
              <a:gd name="connsiteY17" fmla="*/ 638978 h 3713200"/>
              <a:gd name="connsiteX18" fmla="*/ 365367 w 6964950"/>
              <a:gd name="connsiteY18" fmla="*/ 649995 h 3713200"/>
              <a:gd name="connsiteX19" fmla="*/ 343333 w 6964950"/>
              <a:gd name="connsiteY19" fmla="*/ 683046 h 3713200"/>
              <a:gd name="connsiteX20" fmla="*/ 321300 w 6964950"/>
              <a:gd name="connsiteY20" fmla="*/ 749147 h 3713200"/>
              <a:gd name="connsiteX21" fmla="*/ 255199 w 6964950"/>
              <a:gd name="connsiteY21" fmla="*/ 837282 h 3713200"/>
              <a:gd name="connsiteX22" fmla="*/ 200114 w 6964950"/>
              <a:gd name="connsiteY22" fmla="*/ 903383 h 3713200"/>
              <a:gd name="connsiteX23" fmla="*/ 189097 w 6964950"/>
              <a:gd name="connsiteY23" fmla="*/ 980501 h 3713200"/>
              <a:gd name="connsiteX24" fmla="*/ 156047 w 6964950"/>
              <a:gd name="connsiteY24" fmla="*/ 1057619 h 3713200"/>
              <a:gd name="connsiteX25" fmla="*/ 145030 w 6964950"/>
              <a:gd name="connsiteY25" fmla="*/ 1090670 h 3713200"/>
              <a:gd name="connsiteX26" fmla="*/ 122996 w 6964950"/>
              <a:gd name="connsiteY26" fmla="*/ 1134737 h 3713200"/>
              <a:gd name="connsiteX27" fmla="*/ 111979 w 6964950"/>
              <a:gd name="connsiteY27" fmla="*/ 1167788 h 3713200"/>
              <a:gd name="connsiteX28" fmla="*/ 89946 w 6964950"/>
              <a:gd name="connsiteY28" fmla="*/ 1222872 h 3713200"/>
              <a:gd name="connsiteX29" fmla="*/ 67912 w 6964950"/>
              <a:gd name="connsiteY29" fmla="*/ 1333041 h 3713200"/>
              <a:gd name="connsiteX30" fmla="*/ 45878 w 6964950"/>
              <a:gd name="connsiteY30" fmla="*/ 1421176 h 3713200"/>
              <a:gd name="connsiteX31" fmla="*/ 34861 w 6964950"/>
              <a:gd name="connsiteY31" fmla="*/ 1586429 h 3713200"/>
              <a:gd name="connsiteX32" fmla="*/ 23844 w 6964950"/>
              <a:gd name="connsiteY32" fmla="*/ 1872868 h 3713200"/>
              <a:gd name="connsiteX33" fmla="*/ 34861 w 6964950"/>
              <a:gd name="connsiteY33" fmla="*/ 2016087 h 3713200"/>
              <a:gd name="connsiteX34" fmla="*/ 67912 w 6964950"/>
              <a:gd name="connsiteY34" fmla="*/ 2126256 h 3713200"/>
              <a:gd name="connsiteX35" fmla="*/ 100962 w 6964950"/>
              <a:gd name="connsiteY35" fmla="*/ 2236424 h 3713200"/>
              <a:gd name="connsiteX36" fmla="*/ 134013 w 6964950"/>
              <a:gd name="connsiteY36" fmla="*/ 2357610 h 3713200"/>
              <a:gd name="connsiteX37" fmla="*/ 167064 w 6964950"/>
              <a:gd name="connsiteY37" fmla="*/ 2434728 h 3713200"/>
              <a:gd name="connsiteX38" fmla="*/ 200114 w 6964950"/>
              <a:gd name="connsiteY38" fmla="*/ 2500829 h 3713200"/>
              <a:gd name="connsiteX39" fmla="*/ 244182 w 6964950"/>
              <a:gd name="connsiteY39" fmla="*/ 2588964 h 3713200"/>
              <a:gd name="connsiteX40" fmla="*/ 310283 w 6964950"/>
              <a:gd name="connsiteY40" fmla="*/ 2666082 h 3713200"/>
              <a:gd name="connsiteX41" fmla="*/ 332317 w 6964950"/>
              <a:gd name="connsiteY41" fmla="*/ 2699133 h 3713200"/>
              <a:gd name="connsiteX42" fmla="*/ 343333 w 6964950"/>
              <a:gd name="connsiteY42" fmla="*/ 2732183 h 3713200"/>
              <a:gd name="connsiteX43" fmla="*/ 409435 w 6964950"/>
              <a:gd name="connsiteY43" fmla="*/ 2809301 h 3713200"/>
              <a:gd name="connsiteX44" fmla="*/ 442485 w 6964950"/>
              <a:gd name="connsiteY44" fmla="*/ 2831335 h 3713200"/>
              <a:gd name="connsiteX45" fmla="*/ 475536 w 6964950"/>
              <a:gd name="connsiteY45" fmla="*/ 2875403 h 3713200"/>
              <a:gd name="connsiteX46" fmla="*/ 640789 w 6964950"/>
              <a:gd name="connsiteY46" fmla="*/ 2974554 h 3713200"/>
              <a:gd name="connsiteX47" fmla="*/ 784008 w 6964950"/>
              <a:gd name="connsiteY47" fmla="*/ 3084723 h 3713200"/>
              <a:gd name="connsiteX48" fmla="*/ 828076 w 6964950"/>
              <a:gd name="connsiteY48" fmla="*/ 3117774 h 3713200"/>
              <a:gd name="connsiteX49" fmla="*/ 872143 w 6964950"/>
              <a:gd name="connsiteY49" fmla="*/ 3139807 h 3713200"/>
              <a:gd name="connsiteX50" fmla="*/ 905194 w 6964950"/>
              <a:gd name="connsiteY50" fmla="*/ 3172858 h 3713200"/>
              <a:gd name="connsiteX51" fmla="*/ 971295 w 6964950"/>
              <a:gd name="connsiteY51" fmla="*/ 3216925 h 3713200"/>
              <a:gd name="connsiteX52" fmla="*/ 1037396 w 6964950"/>
              <a:gd name="connsiteY52" fmla="*/ 3260993 h 3713200"/>
              <a:gd name="connsiteX53" fmla="*/ 1103497 w 6964950"/>
              <a:gd name="connsiteY53" fmla="*/ 3305060 h 3713200"/>
              <a:gd name="connsiteX54" fmla="*/ 1235700 w 6964950"/>
              <a:gd name="connsiteY54" fmla="*/ 3382178 h 3713200"/>
              <a:gd name="connsiteX55" fmla="*/ 1290784 w 6964950"/>
              <a:gd name="connsiteY55" fmla="*/ 3415229 h 3713200"/>
              <a:gd name="connsiteX56" fmla="*/ 1345868 w 6964950"/>
              <a:gd name="connsiteY56" fmla="*/ 3437263 h 3713200"/>
              <a:gd name="connsiteX57" fmla="*/ 1400953 w 6964950"/>
              <a:gd name="connsiteY57" fmla="*/ 3470313 h 3713200"/>
              <a:gd name="connsiteX58" fmla="*/ 1489088 w 6964950"/>
              <a:gd name="connsiteY58" fmla="*/ 3492347 h 3713200"/>
              <a:gd name="connsiteX59" fmla="*/ 1599256 w 6964950"/>
              <a:gd name="connsiteY59" fmla="*/ 3547431 h 3713200"/>
              <a:gd name="connsiteX60" fmla="*/ 1720442 w 6964950"/>
              <a:gd name="connsiteY60" fmla="*/ 3591499 h 3713200"/>
              <a:gd name="connsiteX61" fmla="*/ 1863661 w 6964950"/>
              <a:gd name="connsiteY61" fmla="*/ 3613533 h 3713200"/>
              <a:gd name="connsiteX62" fmla="*/ 2006880 w 6964950"/>
              <a:gd name="connsiteY62" fmla="*/ 3657600 h 3713200"/>
              <a:gd name="connsiteX63" fmla="*/ 2227218 w 6964950"/>
              <a:gd name="connsiteY63" fmla="*/ 3690651 h 3713200"/>
              <a:gd name="connsiteX64" fmla="*/ 2392471 w 6964950"/>
              <a:gd name="connsiteY64" fmla="*/ 3712684 h 3713200"/>
              <a:gd name="connsiteX65" fmla="*/ 4078052 w 6964950"/>
              <a:gd name="connsiteY65" fmla="*/ 3690651 h 3713200"/>
              <a:gd name="connsiteX66" fmla="*/ 4309406 w 6964950"/>
              <a:gd name="connsiteY66" fmla="*/ 3679634 h 3713200"/>
              <a:gd name="connsiteX67" fmla="*/ 4452625 w 6964950"/>
              <a:gd name="connsiteY67" fmla="*/ 3635566 h 3713200"/>
              <a:gd name="connsiteX68" fmla="*/ 4584827 w 6964950"/>
              <a:gd name="connsiteY68" fmla="*/ 3613533 h 3713200"/>
              <a:gd name="connsiteX69" fmla="*/ 4694996 w 6964950"/>
              <a:gd name="connsiteY69" fmla="*/ 3591499 h 3713200"/>
              <a:gd name="connsiteX70" fmla="*/ 4794148 w 6964950"/>
              <a:gd name="connsiteY70" fmla="*/ 3569465 h 3713200"/>
              <a:gd name="connsiteX71" fmla="*/ 4871266 w 6964950"/>
              <a:gd name="connsiteY71" fmla="*/ 3558448 h 3713200"/>
              <a:gd name="connsiteX72" fmla="*/ 5003468 w 6964950"/>
              <a:gd name="connsiteY72" fmla="*/ 3536415 h 3713200"/>
              <a:gd name="connsiteX73" fmla="*/ 5223806 w 6964950"/>
              <a:gd name="connsiteY73" fmla="*/ 3525398 h 3713200"/>
              <a:gd name="connsiteX74" fmla="*/ 5300924 w 6964950"/>
              <a:gd name="connsiteY74" fmla="*/ 3503364 h 3713200"/>
              <a:gd name="connsiteX75" fmla="*/ 5444143 w 6964950"/>
              <a:gd name="connsiteY75" fmla="*/ 3481330 h 3713200"/>
              <a:gd name="connsiteX76" fmla="*/ 5499227 w 6964950"/>
              <a:gd name="connsiteY76" fmla="*/ 3459297 h 3713200"/>
              <a:gd name="connsiteX77" fmla="*/ 5565329 w 6964950"/>
              <a:gd name="connsiteY77" fmla="*/ 3448280 h 3713200"/>
              <a:gd name="connsiteX78" fmla="*/ 5598379 w 6964950"/>
              <a:gd name="connsiteY78" fmla="*/ 3426246 h 3713200"/>
              <a:gd name="connsiteX79" fmla="*/ 5730582 w 6964950"/>
              <a:gd name="connsiteY79" fmla="*/ 3371162 h 3713200"/>
              <a:gd name="connsiteX80" fmla="*/ 5763632 w 6964950"/>
              <a:gd name="connsiteY80" fmla="*/ 3360145 h 3713200"/>
              <a:gd name="connsiteX81" fmla="*/ 5796683 w 6964950"/>
              <a:gd name="connsiteY81" fmla="*/ 3338111 h 3713200"/>
              <a:gd name="connsiteX82" fmla="*/ 5840750 w 6964950"/>
              <a:gd name="connsiteY82" fmla="*/ 3327094 h 3713200"/>
              <a:gd name="connsiteX83" fmla="*/ 5961936 w 6964950"/>
              <a:gd name="connsiteY83" fmla="*/ 3272010 h 3713200"/>
              <a:gd name="connsiteX84" fmla="*/ 6072105 w 6964950"/>
              <a:gd name="connsiteY84" fmla="*/ 3194892 h 3713200"/>
              <a:gd name="connsiteX85" fmla="*/ 6149223 w 6964950"/>
              <a:gd name="connsiteY85" fmla="*/ 3128790 h 3713200"/>
              <a:gd name="connsiteX86" fmla="*/ 6237358 w 6964950"/>
              <a:gd name="connsiteY86" fmla="*/ 3084723 h 3713200"/>
              <a:gd name="connsiteX87" fmla="*/ 6259391 w 6964950"/>
              <a:gd name="connsiteY87" fmla="*/ 3040656 h 3713200"/>
              <a:gd name="connsiteX88" fmla="*/ 6292442 w 6964950"/>
              <a:gd name="connsiteY88" fmla="*/ 3018622 h 3713200"/>
              <a:gd name="connsiteX89" fmla="*/ 6336509 w 6964950"/>
              <a:gd name="connsiteY89" fmla="*/ 2985571 h 3713200"/>
              <a:gd name="connsiteX90" fmla="*/ 6424644 w 6964950"/>
              <a:gd name="connsiteY90" fmla="*/ 2919470 h 3713200"/>
              <a:gd name="connsiteX91" fmla="*/ 6435661 w 6964950"/>
              <a:gd name="connsiteY91" fmla="*/ 2886419 h 3713200"/>
              <a:gd name="connsiteX92" fmla="*/ 6479729 w 6964950"/>
              <a:gd name="connsiteY92" fmla="*/ 2864386 h 3713200"/>
              <a:gd name="connsiteX93" fmla="*/ 6512779 w 6964950"/>
              <a:gd name="connsiteY93" fmla="*/ 2842352 h 3713200"/>
              <a:gd name="connsiteX94" fmla="*/ 6556847 w 6964950"/>
              <a:gd name="connsiteY94" fmla="*/ 2798284 h 3713200"/>
              <a:gd name="connsiteX95" fmla="*/ 6578880 w 6964950"/>
              <a:gd name="connsiteY95" fmla="*/ 2765234 h 3713200"/>
              <a:gd name="connsiteX96" fmla="*/ 6622948 w 6964950"/>
              <a:gd name="connsiteY96" fmla="*/ 2754217 h 3713200"/>
              <a:gd name="connsiteX97" fmla="*/ 6700066 w 6964950"/>
              <a:gd name="connsiteY97" fmla="*/ 2655065 h 3713200"/>
              <a:gd name="connsiteX98" fmla="*/ 6755150 w 6964950"/>
              <a:gd name="connsiteY98" fmla="*/ 2555913 h 3713200"/>
              <a:gd name="connsiteX99" fmla="*/ 6810235 w 6964950"/>
              <a:gd name="connsiteY99" fmla="*/ 2478795 h 3713200"/>
              <a:gd name="connsiteX100" fmla="*/ 6843285 w 6964950"/>
              <a:gd name="connsiteY100" fmla="*/ 2357610 h 3713200"/>
              <a:gd name="connsiteX101" fmla="*/ 6865319 w 6964950"/>
              <a:gd name="connsiteY101" fmla="*/ 2269475 h 3713200"/>
              <a:gd name="connsiteX102" fmla="*/ 6832268 w 6964950"/>
              <a:gd name="connsiteY102" fmla="*/ 2247441 h 3713200"/>
              <a:gd name="connsiteX103" fmla="*/ 6887353 w 6964950"/>
              <a:gd name="connsiteY103" fmla="*/ 2247441 h 3713200"/>
              <a:gd name="connsiteX104" fmla="*/ 6953454 w 6964950"/>
              <a:gd name="connsiteY104" fmla="*/ 2269475 h 3713200"/>
              <a:gd name="connsiteX105" fmla="*/ 6964471 w 6964950"/>
              <a:gd name="connsiteY105" fmla="*/ 2236424 h 3713200"/>
              <a:gd name="connsiteX106" fmla="*/ 6942437 w 6964950"/>
              <a:gd name="connsiteY106" fmla="*/ 2137272 h 3713200"/>
              <a:gd name="connsiteX107" fmla="*/ 6920403 w 6964950"/>
              <a:gd name="connsiteY107" fmla="*/ 2104222 h 3713200"/>
              <a:gd name="connsiteX108" fmla="*/ 6876336 w 6964950"/>
              <a:gd name="connsiteY108" fmla="*/ 2170323 h 3713200"/>
              <a:gd name="connsiteX109" fmla="*/ 6854302 w 6964950"/>
              <a:gd name="connsiteY109" fmla="*/ 2203374 h 3713200"/>
              <a:gd name="connsiteX110" fmla="*/ 6843285 w 6964950"/>
              <a:gd name="connsiteY110" fmla="*/ 2236424 h 3713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6964950" h="3713200">
                <a:moveTo>
                  <a:pt x="1191632" y="0"/>
                </a:moveTo>
                <a:cubicBezTo>
                  <a:pt x="1180615" y="3672"/>
                  <a:pt x="1169256" y="6443"/>
                  <a:pt x="1158582" y="11017"/>
                </a:cubicBezTo>
                <a:cubicBezTo>
                  <a:pt x="1119444" y="27790"/>
                  <a:pt x="1114657" y="32956"/>
                  <a:pt x="1081464" y="55084"/>
                </a:cubicBezTo>
                <a:cubicBezTo>
                  <a:pt x="1033803" y="126576"/>
                  <a:pt x="1091977" y="55372"/>
                  <a:pt x="1015362" y="99152"/>
                </a:cubicBezTo>
                <a:cubicBezTo>
                  <a:pt x="1001835" y="106882"/>
                  <a:pt x="994141" y="122064"/>
                  <a:pt x="982312" y="132203"/>
                </a:cubicBezTo>
                <a:cubicBezTo>
                  <a:pt x="968371" y="144152"/>
                  <a:pt x="954186" y="156143"/>
                  <a:pt x="938244" y="165253"/>
                </a:cubicBezTo>
                <a:cubicBezTo>
                  <a:pt x="928161" y="171014"/>
                  <a:pt x="915345" y="170630"/>
                  <a:pt x="905194" y="176270"/>
                </a:cubicBezTo>
                <a:cubicBezTo>
                  <a:pt x="882045" y="189130"/>
                  <a:pt x="861127" y="205648"/>
                  <a:pt x="839093" y="220337"/>
                </a:cubicBezTo>
                <a:cubicBezTo>
                  <a:pt x="828076" y="227682"/>
                  <a:pt x="817885" y="236450"/>
                  <a:pt x="806042" y="242371"/>
                </a:cubicBezTo>
                <a:lnTo>
                  <a:pt x="761974" y="264405"/>
                </a:lnTo>
                <a:cubicBezTo>
                  <a:pt x="750957" y="275422"/>
                  <a:pt x="740893" y="287482"/>
                  <a:pt x="728924" y="297456"/>
                </a:cubicBezTo>
                <a:cubicBezTo>
                  <a:pt x="718752" y="305932"/>
                  <a:pt x="704350" y="309317"/>
                  <a:pt x="695873" y="319489"/>
                </a:cubicBezTo>
                <a:cubicBezTo>
                  <a:pt x="685359" y="332106"/>
                  <a:pt x="685452" y="351944"/>
                  <a:pt x="673839" y="363557"/>
                </a:cubicBezTo>
                <a:cubicBezTo>
                  <a:pt x="655114" y="382282"/>
                  <a:pt x="626463" y="388899"/>
                  <a:pt x="607738" y="407624"/>
                </a:cubicBezTo>
                <a:cubicBezTo>
                  <a:pt x="555460" y="459904"/>
                  <a:pt x="583379" y="445123"/>
                  <a:pt x="530620" y="462709"/>
                </a:cubicBezTo>
                <a:cubicBezTo>
                  <a:pt x="480111" y="538473"/>
                  <a:pt x="511675" y="520436"/>
                  <a:pt x="453502" y="539827"/>
                </a:cubicBezTo>
                <a:cubicBezTo>
                  <a:pt x="438813" y="561861"/>
                  <a:pt x="417809" y="580806"/>
                  <a:pt x="409435" y="605928"/>
                </a:cubicBezTo>
                <a:cubicBezTo>
                  <a:pt x="405763" y="616945"/>
                  <a:pt x="406629" y="630767"/>
                  <a:pt x="398418" y="638978"/>
                </a:cubicBezTo>
                <a:cubicBezTo>
                  <a:pt x="390206" y="647189"/>
                  <a:pt x="376384" y="646323"/>
                  <a:pt x="365367" y="649995"/>
                </a:cubicBezTo>
                <a:cubicBezTo>
                  <a:pt x="358022" y="661012"/>
                  <a:pt x="348711" y="670946"/>
                  <a:pt x="343333" y="683046"/>
                </a:cubicBezTo>
                <a:cubicBezTo>
                  <a:pt x="333900" y="704270"/>
                  <a:pt x="335235" y="730567"/>
                  <a:pt x="321300" y="749147"/>
                </a:cubicBezTo>
                <a:cubicBezTo>
                  <a:pt x="299266" y="778525"/>
                  <a:pt x="281166" y="811315"/>
                  <a:pt x="255199" y="837282"/>
                </a:cubicBezTo>
                <a:cubicBezTo>
                  <a:pt x="212786" y="879695"/>
                  <a:pt x="230791" y="857369"/>
                  <a:pt x="200114" y="903383"/>
                </a:cubicBezTo>
                <a:cubicBezTo>
                  <a:pt x="196442" y="929089"/>
                  <a:pt x="194190" y="955038"/>
                  <a:pt x="189097" y="980501"/>
                </a:cubicBezTo>
                <a:cubicBezTo>
                  <a:pt x="182638" y="1012796"/>
                  <a:pt x="169483" y="1026267"/>
                  <a:pt x="156047" y="1057619"/>
                </a:cubicBezTo>
                <a:cubicBezTo>
                  <a:pt x="151473" y="1068293"/>
                  <a:pt x="149605" y="1079996"/>
                  <a:pt x="145030" y="1090670"/>
                </a:cubicBezTo>
                <a:cubicBezTo>
                  <a:pt x="138561" y="1105765"/>
                  <a:pt x="129465" y="1119642"/>
                  <a:pt x="122996" y="1134737"/>
                </a:cubicBezTo>
                <a:cubicBezTo>
                  <a:pt x="118421" y="1145411"/>
                  <a:pt x="116057" y="1156914"/>
                  <a:pt x="111979" y="1167788"/>
                </a:cubicBezTo>
                <a:cubicBezTo>
                  <a:pt x="105035" y="1186305"/>
                  <a:pt x="96200" y="1204111"/>
                  <a:pt x="89946" y="1222872"/>
                </a:cubicBezTo>
                <a:cubicBezTo>
                  <a:pt x="76048" y="1264568"/>
                  <a:pt x="77676" y="1287475"/>
                  <a:pt x="67912" y="1333041"/>
                </a:cubicBezTo>
                <a:cubicBezTo>
                  <a:pt x="61567" y="1362651"/>
                  <a:pt x="45878" y="1421176"/>
                  <a:pt x="45878" y="1421176"/>
                </a:cubicBezTo>
                <a:cubicBezTo>
                  <a:pt x="42206" y="1476260"/>
                  <a:pt x="39576" y="1531424"/>
                  <a:pt x="34861" y="1586429"/>
                </a:cubicBezTo>
                <a:cubicBezTo>
                  <a:pt x="12893" y="1842723"/>
                  <a:pt x="0" y="1729803"/>
                  <a:pt x="23844" y="1872868"/>
                </a:cubicBezTo>
                <a:cubicBezTo>
                  <a:pt x="27516" y="1920608"/>
                  <a:pt x="29266" y="1968534"/>
                  <a:pt x="34861" y="2016087"/>
                </a:cubicBezTo>
                <a:cubicBezTo>
                  <a:pt x="38034" y="2043056"/>
                  <a:pt x="61764" y="2106581"/>
                  <a:pt x="67912" y="2126256"/>
                </a:cubicBezTo>
                <a:cubicBezTo>
                  <a:pt x="79348" y="2162850"/>
                  <a:pt x="89945" y="2199701"/>
                  <a:pt x="100962" y="2236424"/>
                </a:cubicBezTo>
                <a:cubicBezTo>
                  <a:pt x="122486" y="2387089"/>
                  <a:pt x="95190" y="2254083"/>
                  <a:pt x="134013" y="2357610"/>
                </a:cubicBezTo>
                <a:cubicBezTo>
                  <a:pt x="164502" y="2438914"/>
                  <a:pt x="122411" y="2367749"/>
                  <a:pt x="167064" y="2434728"/>
                </a:cubicBezTo>
                <a:cubicBezTo>
                  <a:pt x="189401" y="2501742"/>
                  <a:pt x="163504" y="2433712"/>
                  <a:pt x="200114" y="2500829"/>
                </a:cubicBezTo>
                <a:cubicBezTo>
                  <a:pt x="215843" y="2529664"/>
                  <a:pt x="227632" y="2560592"/>
                  <a:pt x="244182" y="2588964"/>
                </a:cubicBezTo>
                <a:cubicBezTo>
                  <a:pt x="276273" y="2643976"/>
                  <a:pt x="272995" y="2621337"/>
                  <a:pt x="310283" y="2666082"/>
                </a:cubicBezTo>
                <a:cubicBezTo>
                  <a:pt x="318760" y="2676254"/>
                  <a:pt x="324972" y="2688116"/>
                  <a:pt x="332317" y="2699133"/>
                </a:cubicBezTo>
                <a:cubicBezTo>
                  <a:pt x="335989" y="2710150"/>
                  <a:pt x="338140" y="2721796"/>
                  <a:pt x="343333" y="2732183"/>
                </a:cubicBezTo>
                <a:cubicBezTo>
                  <a:pt x="357952" y="2761422"/>
                  <a:pt x="385716" y="2788971"/>
                  <a:pt x="409435" y="2809301"/>
                </a:cubicBezTo>
                <a:cubicBezTo>
                  <a:pt x="419488" y="2817918"/>
                  <a:pt x="433123" y="2821972"/>
                  <a:pt x="442485" y="2831335"/>
                </a:cubicBezTo>
                <a:cubicBezTo>
                  <a:pt x="455469" y="2844319"/>
                  <a:pt x="461430" y="2863648"/>
                  <a:pt x="475536" y="2875403"/>
                </a:cubicBezTo>
                <a:cubicBezTo>
                  <a:pt x="613404" y="2990293"/>
                  <a:pt x="527860" y="2901957"/>
                  <a:pt x="640789" y="2974554"/>
                </a:cubicBezTo>
                <a:cubicBezTo>
                  <a:pt x="684344" y="3002554"/>
                  <a:pt x="740837" y="3051146"/>
                  <a:pt x="784008" y="3084723"/>
                </a:cubicBezTo>
                <a:cubicBezTo>
                  <a:pt x="798502" y="3095996"/>
                  <a:pt x="811653" y="3109563"/>
                  <a:pt x="828076" y="3117774"/>
                </a:cubicBezTo>
                <a:lnTo>
                  <a:pt x="872143" y="3139807"/>
                </a:lnTo>
                <a:cubicBezTo>
                  <a:pt x="883160" y="3150824"/>
                  <a:pt x="892896" y="3163293"/>
                  <a:pt x="905194" y="3172858"/>
                </a:cubicBezTo>
                <a:cubicBezTo>
                  <a:pt x="926097" y="3189116"/>
                  <a:pt x="952570" y="3198200"/>
                  <a:pt x="971295" y="3216925"/>
                </a:cubicBezTo>
                <a:cubicBezTo>
                  <a:pt x="1012557" y="3258187"/>
                  <a:pt x="989565" y="3245049"/>
                  <a:pt x="1037396" y="3260993"/>
                </a:cubicBezTo>
                <a:cubicBezTo>
                  <a:pt x="1106163" y="3329760"/>
                  <a:pt x="1035166" y="3268617"/>
                  <a:pt x="1103497" y="3305060"/>
                </a:cubicBezTo>
                <a:cubicBezTo>
                  <a:pt x="1148512" y="3329068"/>
                  <a:pt x="1191727" y="3356311"/>
                  <a:pt x="1235700" y="3382178"/>
                </a:cubicBezTo>
                <a:cubicBezTo>
                  <a:pt x="1254157" y="3393035"/>
                  <a:pt x="1270903" y="3407276"/>
                  <a:pt x="1290784" y="3415229"/>
                </a:cubicBezTo>
                <a:cubicBezTo>
                  <a:pt x="1309145" y="3422574"/>
                  <a:pt x="1328180" y="3428419"/>
                  <a:pt x="1345868" y="3437263"/>
                </a:cubicBezTo>
                <a:cubicBezTo>
                  <a:pt x="1365020" y="3446839"/>
                  <a:pt x="1380967" y="3462626"/>
                  <a:pt x="1400953" y="3470313"/>
                </a:cubicBezTo>
                <a:cubicBezTo>
                  <a:pt x="1429217" y="3481184"/>
                  <a:pt x="1489088" y="3492347"/>
                  <a:pt x="1489088" y="3492347"/>
                </a:cubicBezTo>
                <a:cubicBezTo>
                  <a:pt x="1550584" y="3533346"/>
                  <a:pt x="1499035" y="3501876"/>
                  <a:pt x="1599256" y="3547431"/>
                </a:cubicBezTo>
                <a:cubicBezTo>
                  <a:pt x="1660157" y="3575113"/>
                  <a:pt x="1639056" y="3575222"/>
                  <a:pt x="1720442" y="3591499"/>
                </a:cubicBezTo>
                <a:cubicBezTo>
                  <a:pt x="1767805" y="3600972"/>
                  <a:pt x="1816298" y="3604060"/>
                  <a:pt x="1863661" y="3613533"/>
                </a:cubicBezTo>
                <a:cubicBezTo>
                  <a:pt x="1968115" y="3634424"/>
                  <a:pt x="1911069" y="3633647"/>
                  <a:pt x="2006880" y="3657600"/>
                </a:cubicBezTo>
                <a:cubicBezTo>
                  <a:pt x="2104452" y="3681993"/>
                  <a:pt x="2127862" y="3680715"/>
                  <a:pt x="2227218" y="3690651"/>
                </a:cubicBezTo>
                <a:cubicBezTo>
                  <a:pt x="2291370" y="3706689"/>
                  <a:pt x="2307816" y="3713200"/>
                  <a:pt x="2392471" y="3712684"/>
                </a:cubicBezTo>
                <a:lnTo>
                  <a:pt x="4078052" y="3690651"/>
                </a:lnTo>
                <a:cubicBezTo>
                  <a:pt x="4155170" y="3686979"/>
                  <a:pt x="4233022" y="3690867"/>
                  <a:pt x="4309406" y="3679634"/>
                </a:cubicBezTo>
                <a:cubicBezTo>
                  <a:pt x="4358823" y="3672367"/>
                  <a:pt x="4404056" y="3647223"/>
                  <a:pt x="4452625" y="3635566"/>
                </a:cubicBezTo>
                <a:cubicBezTo>
                  <a:pt x="4496067" y="3625140"/>
                  <a:pt x="4540872" y="3621525"/>
                  <a:pt x="4584827" y="3613533"/>
                </a:cubicBezTo>
                <a:cubicBezTo>
                  <a:pt x="4621673" y="3606834"/>
                  <a:pt x="4658377" y="3599346"/>
                  <a:pt x="4694996" y="3591499"/>
                </a:cubicBezTo>
                <a:cubicBezTo>
                  <a:pt x="4764319" y="3576644"/>
                  <a:pt x="4715450" y="3582582"/>
                  <a:pt x="4794148" y="3569465"/>
                </a:cubicBezTo>
                <a:cubicBezTo>
                  <a:pt x="4819762" y="3565196"/>
                  <a:pt x="4845617" y="3562498"/>
                  <a:pt x="4871266" y="3558448"/>
                </a:cubicBezTo>
                <a:cubicBezTo>
                  <a:pt x="4915394" y="3551480"/>
                  <a:pt x="4958988" y="3540585"/>
                  <a:pt x="5003468" y="3536415"/>
                </a:cubicBezTo>
                <a:cubicBezTo>
                  <a:pt x="5076685" y="3529551"/>
                  <a:pt x="5150360" y="3529070"/>
                  <a:pt x="5223806" y="3525398"/>
                </a:cubicBezTo>
                <a:cubicBezTo>
                  <a:pt x="5251329" y="3516223"/>
                  <a:pt x="5271526" y="3508552"/>
                  <a:pt x="5300924" y="3503364"/>
                </a:cubicBezTo>
                <a:cubicBezTo>
                  <a:pt x="5348490" y="3494970"/>
                  <a:pt x="5396403" y="3488675"/>
                  <a:pt x="5444143" y="3481330"/>
                </a:cubicBezTo>
                <a:cubicBezTo>
                  <a:pt x="5462504" y="3473986"/>
                  <a:pt x="5480148" y="3464500"/>
                  <a:pt x="5499227" y="3459297"/>
                </a:cubicBezTo>
                <a:cubicBezTo>
                  <a:pt x="5520778" y="3453420"/>
                  <a:pt x="5544137" y="3455344"/>
                  <a:pt x="5565329" y="3448280"/>
                </a:cubicBezTo>
                <a:cubicBezTo>
                  <a:pt x="5577890" y="3444093"/>
                  <a:pt x="5586381" y="3431845"/>
                  <a:pt x="5598379" y="3426246"/>
                </a:cubicBezTo>
                <a:cubicBezTo>
                  <a:pt x="5641640" y="3406058"/>
                  <a:pt x="5685292" y="3386259"/>
                  <a:pt x="5730582" y="3371162"/>
                </a:cubicBezTo>
                <a:cubicBezTo>
                  <a:pt x="5741599" y="3367490"/>
                  <a:pt x="5753245" y="3365338"/>
                  <a:pt x="5763632" y="3360145"/>
                </a:cubicBezTo>
                <a:cubicBezTo>
                  <a:pt x="5775475" y="3354223"/>
                  <a:pt x="5784513" y="3343327"/>
                  <a:pt x="5796683" y="3338111"/>
                </a:cubicBezTo>
                <a:cubicBezTo>
                  <a:pt x="5810600" y="3332147"/>
                  <a:pt x="5826386" y="3331882"/>
                  <a:pt x="5840750" y="3327094"/>
                </a:cubicBezTo>
                <a:cubicBezTo>
                  <a:pt x="5887524" y="3311503"/>
                  <a:pt x="5916991" y="3294482"/>
                  <a:pt x="5961936" y="3272010"/>
                </a:cubicBezTo>
                <a:cubicBezTo>
                  <a:pt x="6059127" y="3174817"/>
                  <a:pt x="5945081" y="3279574"/>
                  <a:pt x="6072105" y="3194892"/>
                </a:cubicBezTo>
                <a:cubicBezTo>
                  <a:pt x="6172306" y="3128092"/>
                  <a:pt x="6028853" y="3195662"/>
                  <a:pt x="6149223" y="3128790"/>
                </a:cubicBezTo>
                <a:cubicBezTo>
                  <a:pt x="6310930" y="3038954"/>
                  <a:pt x="6124695" y="3159832"/>
                  <a:pt x="6237358" y="3084723"/>
                </a:cubicBezTo>
                <a:cubicBezTo>
                  <a:pt x="6244702" y="3070034"/>
                  <a:pt x="6248877" y="3053272"/>
                  <a:pt x="6259391" y="3040656"/>
                </a:cubicBezTo>
                <a:cubicBezTo>
                  <a:pt x="6267868" y="3030484"/>
                  <a:pt x="6281668" y="3026318"/>
                  <a:pt x="6292442" y="3018622"/>
                </a:cubicBezTo>
                <a:cubicBezTo>
                  <a:pt x="6307383" y="3007950"/>
                  <a:pt x="6322568" y="2997520"/>
                  <a:pt x="6336509" y="2985571"/>
                </a:cubicBezTo>
                <a:cubicBezTo>
                  <a:pt x="6411471" y="2921318"/>
                  <a:pt x="6319409" y="2982612"/>
                  <a:pt x="6424644" y="2919470"/>
                </a:cubicBezTo>
                <a:cubicBezTo>
                  <a:pt x="6428316" y="2908453"/>
                  <a:pt x="6427449" y="2894631"/>
                  <a:pt x="6435661" y="2886419"/>
                </a:cubicBezTo>
                <a:cubicBezTo>
                  <a:pt x="6447274" y="2874806"/>
                  <a:pt x="6465470" y="2872534"/>
                  <a:pt x="6479729" y="2864386"/>
                </a:cubicBezTo>
                <a:cubicBezTo>
                  <a:pt x="6491225" y="2857817"/>
                  <a:pt x="6502726" y="2850969"/>
                  <a:pt x="6512779" y="2842352"/>
                </a:cubicBezTo>
                <a:cubicBezTo>
                  <a:pt x="6528552" y="2828832"/>
                  <a:pt x="6543328" y="2814057"/>
                  <a:pt x="6556847" y="2798284"/>
                </a:cubicBezTo>
                <a:cubicBezTo>
                  <a:pt x="6565464" y="2788231"/>
                  <a:pt x="6567863" y="2772578"/>
                  <a:pt x="6578880" y="2765234"/>
                </a:cubicBezTo>
                <a:cubicBezTo>
                  <a:pt x="6591478" y="2756835"/>
                  <a:pt x="6608259" y="2757889"/>
                  <a:pt x="6622948" y="2754217"/>
                </a:cubicBezTo>
                <a:cubicBezTo>
                  <a:pt x="6675657" y="2675152"/>
                  <a:pt x="6648290" y="2706841"/>
                  <a:pt x="6700066" y="2655065"/>
                </a:cubicBezTo>
                <a:cubicBezTo>
                  <a:pt x="6726066" y="2551069"/>
                  <a:pt x="6687214" y="2680464"/>
                  <a:pt x="6755150" y="2555913"/>
                </a:cubicBezTo>
                <a:cubicBezTo>
                  <a:pt x="6800849" y="2472131"/>
                  <a:pt x="6745154" y="2500489"/>
                  <a:pt x="6810235" y="2478795"/>
                </a:cubicBezTo>
                <a:cubicBezTo>
                  <a:pt x="6836874" y="2292322"/>
                  <a:pt x="6801228" y="2483782"/>
                  <a:pt x="6843285" y="2357610"/>
                </a:cubicBezTo>
                <a:cubicBezTo>
                  <a:pt x="6852861" y="2328881"/>
                  <a:pt x="6865319" y="2269475"/>
                  <a:pt x="6865319" y="2269475"/>
                </a:cubicBezTo>
                <a:cubicBezTo>
                  <a:pt x="6854302" y="2262130"/>
                  <a:pt x="6844111" y="2253363"/>
                  <a:pt x="6832268" y="2247441"/>
                </a:cubicBezTo>
                <a:cubicBezTo>
                  <a:pt x="6798302" y="2230458"/>
                  <a:pt x="6718420" y="2226324"/>
                  <a:pt x="6887353" y="2247441"/>
                </a:cubicBezTo>
                <a:cubicBezTo>
                  <a:pt x="6909387" y="2254786"/>
                  <a:pt x="6930462" y="2272760"/>
                  <a:pt x="6953454" y="2269475"/>
                </a:cubicBezTo>
                <a:cubicBezTo>
                  <a:pt x="6964950" y="2267833"/>
                  <a:pt x="6964471" y="2248037"/>
                  <a:pt x="6964471" y="2236424"/>
                </a:cubicBezTo>
                <a:cubicBezTo>
                  <a:pt x="6964471" y="2219500"/>
                  <a:pt x="6953798" y="2159993"/>
                  <a:pt x="6942437" y="2137272"/>
                </a:cubicBezTo>
                <a:cubicBezTo>
                  <a:pt x="6936516" y="2125429"/>
                  <a:pt x="6927748" y="2115239"/>
                  <a:pt x="6920403" y="2104222"/>
                </a:cubicBezTo>
                <a:lnTo>
                  <a:pt x="6876336" y="2170323"/>
                </a:lnTo>
                <a:cubicBezTo>
                  <a:pt x="6868991" y="2181340"/>
                  <a:pt x="6858489" y="2190813"/>
                  <a:pt x="6854302" y="2203374"/>
                </a:cubicBezTo>
                <a:lnTo>
                  <a:pt x="6843285" y="2236424"/>
                </a:lnTo>
              </a:path>
            </a:pathLst>
          </a:custGeom>
          <a:ln>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cxnSp>
        <p:nvCxnSpPr>
          <p:cNvPr id="32" name="Straight Arrow Connector 31"/>
          <p:cNvCxnSpPr/>
          <p:nvPr/>
        </p:nvCxnSpPr>
        <p:spPr>
          <a:xfrm rot="5400000">
            <a:off x="1750199" y="3821909"/>
            <a:ext cx="428628"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10800000">
            <a:off x="2428860" y="4572008"/>
            <a:ext cx="307183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1928794" y="1857364"/>
            <a:ext cx="1357322" cy="2857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0" name="Freeform 39"/>
          <p:cNvSpPr/>
          <p:nvPr/>
        </p:nvSpPr>
        <p:spPr>
          <a:xfrm>
            <a:off x="1531345" y="2573052"/>
            <a:ext cx="4860715" cy="1404037"/>
          </a:xfrm>
          <a:custGeom>
            <a:avLst/>
            <a:gdLst>
              <a:gd name="connsiteX0" fmla="*/ 0 w 4860715"/>
              <a:gd name="connsiteY0" fmla="*/ 1404037 h 1404037"/>
              <a:gd name="connsiteX1" fmla="*/ 154236 w 4860715"/>
              <a:gd name="connsiteY1" fmla="*/ 1271835 h 1404037"/>
              <a:gd name="connsiteX2" fmla="*/ 253388 w 4860715"/>
              <a:gd name="connsiteY2" fmla="*/ 1161666 h 1404037"/>
              <a:gd name="connsiteX3" fmla="*/ 275421 w 4860715"/>
              <a:gd name="connsiteY3" fmla="*/ 1117599 h 1404037"/>
              <a:gd name="connsiteX4" fmla="*/ 319489 w 4860715"/>
              <a:gd name="connsiteY4" fmla="*/ 1095565 h 1404037"/>
              <a:gd name="connsiteX5" fmla="*/ 363556 w 4860715"/>
              <a:gd name="connsiteY5" fmla="*/ 1029464 h 1404037"/>
              <a:gd name="connsiteX6" fmla="*/ 429657 w 4860715"/>
              <a:gd name="connsiteY6" fmla="*/ 952346 h 1404037"/>
              <a:gd name="connsiteX7" fmla="*/ 440674 w 4860715"/>
              <a:gd name="connsiteY7" fmla="*/ 908278 h 1404037"/>
              <a:gd name="connsiteX8" fmla="*/ 473725 w 4860715"/>
              <a:gd name="connsiteY8" fmla="*/ 864211 h 1404037"/>
              <a:gd name="connsiteX9" fmla="*/ 495759 w 4860715"/>
              <a:gd name="connsiteY9" fmla="*/ 831160 h 1404037"/>
              <a:gd name="connsiteX10" fmla="*/ 550843 w 4860715"/>
              <a:gd name="connsiteY10" fmla="*/ 765059 h 1404037"/>
              <a:gd name="connsiteX11" fmla="*/ 583894 w 4860715"/>
              <a:gd name="connsiteY11" fmla="*/ 698958 h 1404037"/>
              <a:gd name="connsiteX12" fmla="*/ 605927 w 4860715"/>
              <a:gd name="connsiteY12" fmla="*/ 665907 h 1404037"/>
              <a:gd name="connsiteX13" fmla="*/ 638978 w 4860715"/>
              <a:gd name="connsiteY13" fmla="*/ 621840 h 1404037"/>
              <a:gd name="connsiteX14" fmla="*/ 694062 w 4860715"/>
              <a:gd name="connsiteY14" fmla="*/ 555738 h 1404037"/>
              <a:gd name="connsiteX15" fmla="*/ 716096 w 4860715"/>
              <a:gd name="connsiteY15" fmla="*/ 500654 h 1404037"/>
              <a:gd name="connsiteX16" fmla="*/ 771180 w 4860715"/>
              <a:gd name="connsiteY16" fmla="*/ 467603 h 1404037"/>
              <a:gd name="connsiteX17" fmla="*/ 804231 w 4860715"/>
              <a:gd name="connsiteY17" fmla="*/ 434553 h 1404037"/>
              <a:gd name="connsiteX18" fmla="*/ 881349 w 4860715"/>
              <a:gd name="connsiteY18" fmla="*/ 390485 h 1404037"/>
              <a:gd name="connsiteX19" fmla="*/ 903383 w 4860715"/>
              <a:gd name="connsiteY19" fmla="*/ 357435 h 1404037"/>
              <a:gd name="connsiteX20" fmla="*/ 936433 w 4860715"/>
              <a:gd name="connsiteY20" fmla="*/ 346418 h 1404037"/>
              <a:gd name="connsiteX21" fmla="*/ 1035585 w 4860715"/>
              <a:gd name="connsiteY21" fmla="*/ 313367 h 1404037"/>
              <a:gd name="connsiteX22" fmla="*/ 1101686 w 4860715"/>
              <a:gd name="connsiteY22" fmla="*/ 280317 h 1404037"/>
              <a:gd name="connsiteX23" fmla="*/ 1134737 w 4860715"/>
              <a:gd name="connsiteY23" fmla="*/ 269300 h 1404037"/>
              <a:gd name="connsiteX24" fmla="*/ 1200838 w 4860715"/>
              <a:gd name="connsiteY24" fmla="*/ 214215 h 1404037"/>
              <a:gd name="connsiteX25" fmla="*/ 1399142 w 4860715"/>
              <a:gd name="connsiteY25" fmla="*/ 170148 h 1404037"/>
              <a:gd name="connsiteX26" fmla="*/ 1454226 w 4860715"/>
              <a:gd name="connsiteY26" fmla="*/ 159131 h 1404037"/>
              <a:gd name="connsiteX27" fmla="*/ 3073706 w 4860715"/>
              <a:gd name="connsiteY27" fmla="*/ 148114 h 1404037"/>
              <a:gd name="connsiteX28" fmla="*/ 3855903 w 4860715"/>
              <a:gd name="connsiteY28" fmla="*/ 159131 h 1404037"/>
              <a:gd name="connsiteX29" fmla="*/ 3955055 w 4860715"/>
              <a:gd name="connsiteY29" fmla="*/ 203199 h 1404037"/>
              <a:gd name="connsiteX30" fmla="*/ 4263527 w 4860715"/>
              <a:gd name="connsiteY30" fmla="*/ 214215 h 1404037"/>
              <a:gd name="connsiteX31" fmla="*/ 4428780 w 4860715"/>
              <a:gd name="connsiteY31" fmla="*/ 247266 h 1404037"/>
              <a:gd name="connsiteX32" fmla="*/ 4494882 w 4860715"/>
              <a:gd name="connsiteY32" fmla="*/ 269300 h 1404037"/>
              <a:gd name="connsiteX33" fmla="*/ 4572000 w 4860715"/>
              <a:gd name="connsiteY33" fmla="*/ 302350 h 1404037"/>
              <a:gd name="connsiteX34" fmla="*/ 4638101 w 4860715"/>
              <a:gd name="connsiteY34" fmla="*/ 368452 h 1404037"/>
              <a:gd name="connsiteX35" fmla="*/ 4671151 w 4860715"/>
              <a:gd name="connsiteY35" fmla="*/ 379468 h 1404037"/>
              <a:gd name="connsiteX36" fmla="*/ 4748269 w 4860715"/>
              <a:gd name="connsiteY36" fmla="*/ 412519 h 1404037"/>
              <a:gd name="connsiteX37" fmla="*/ 4781320 w 4860715"/>
              <a:gd name="connsiteY37" fmla="*/ 401502 h 1404037"/>
              <a:gd name="connsiteX38" fmla="*/ 4792337 w 4860715"/>
              <a:gd name="connsiteY38" fmla="*/ 368452 h 1404037"/>
              <a:gd name="connsiteX39" fmla="*/ 4781320 w 4860715"/>
              <a:gd name="connsiteY39" fmla="*/ 170148 h 1404037"/>
              <a:gd name="connsiteX40" fmla="*/ 4858438 w 4860715"/>
              <a:gd name="connsiteY40" fmla="*/ 159131 h 1404037"/>
              <a:gd name="connsiteX41" fmla="*/ 4781320 w 4860715"/>
              <a:gd name="connsiteY41" fmla="*/ 104047 h 1404037"/>
              <a:gd name="connsiteX42" fmla="*/ 4759286 w 4860715"/>
              <a:gd name="connsiteY42" fmla="*/ 59979 h 1404037"/>
              <a:gd name="connsiteX43" fmla="*/ 4748269 w 4860715"/>
              <a:gd name="connsiteY43" fmla="*/ 48962 h 1404037"/>
              <a:gd name="connsiteX44" fmla="*/ 4770303 w 4860715"/>
              <a:gd name="connsiteY44" fmla="*/ 181165 h 1404037"/>
              <a:gd name="connsiteX45" fmla="*/ 4825388 w 4860715"/>
              <a:gd name="connsiteY45" fmla="*/ 181165 h 1404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4860715" h="1404037">
                <a:moveTo>
                  <a:pt x="0" y="1404037"/>
                </a:moveTo>
                <a:cubicBezTo>
                  <a:pt x="53517" y="1368359"/>
                  <a:pt x="121356" y="1329375"/>
                  <a:pt x="154236" y="1271835"/>
                </a:cubicBezTo>
                <a:cubicBezTo>
                  <a:pt x="208927" y="1176125"/>
                  <a:pt x="172915" y="1209950"/>
                  <a:pt x="253388" y="1161666"/>
                </a:cubicBezTo>
                <a:cubicBezTo>
                  <a:pt x="260732" y="1146977"/>
                  <a:pt x="263808" y="1129212"/>
                  <a:pt x="275421" y="1117599"/>
                </a:cubicBezTo>
                <a:cubicBezTo>
                  <a:pt x="287034" y="1105986"/>
                  <a:pt x="308975" y="1108182"/>
                  <a:pt x="319489" y="1095565"/>
                </a:cubicBezTo>
                <a:cubicBezTo>
                  <a:pt x="408414" y="988855"/>
                  <a:pt x="252589" y="1103441"/>
                  <a:pt x="363556" y="1029464"/>
                </a:cubicBezTo>
                <a:cubicBezTo>
                  <a:pt x="449235" y="858107"/>
                  <a:pt x="310477" y="1119199"/>
                  <a:pt x="429657" y="952346"/>
                </a:cubicBezTo>
                <a:cubicBezTo>
                  <a:pt x="438458" y="940025"/>
                  <a:pt x="433902" y="921821"/>
                  <a:pt x="440674" y="908278"/>
                </a:cubicBezTo>
                <a:cubicBezTo>
                  <a:pt x="448886" y="891855"/>
                  <a:pt x="463053" y="879152"/>
                  <a:pt x="473725" y="864211"/>
                </a:cubicBezTo>
                <a:cubicBezTo>
                  <a:pt x="481421" y="853437"/>
                  <a:pt x="487630" y="841612"/>
                  <a:pt x="495759" y="831160"/>
                </a:cubicBezTo>
                <a:cubicBezTo>
                  <a:pt x="513368" y="808520"/>
                  <a:pt x="534933" y="788923"/>
                  <a:pt x="550843" y="765059"/>
                </a:cubicBezTo>
                <a:cubicBezTo>
                  <a:pt x="564508" y="744562"/>
                  <a:pt x="571931" y="720492"/>
                  <a:pt x="583894" y="698958"/>
                </a:cubicBezTo>
                <a:cubicBezTo>
                  <a:pt x="590324" y="687384"/>
                  <a:pt x="598231" y="676681"/>
                  <a:pt x="605927" y="665907"/>
                </a:cubicBezTo>
                <a:cubicBezTo>
                  <a:pt x="616599" y="650966"/>
                  <a:pt x="627029" y="635781"/>
                  <a:pt x="638978" y="621840"/>
                </a:cubicBezTo>
                <a:cubicBezTo>
                  <a:pt x="668214" y="587731"/>
                  <a:pt x="674583" y="594695"/>
                  <a:pt x="694062" y="555738"/>
                </a:cubicBezTo>
                <a:cubicBezTo>
                  <a:pt x="702906" y="538050"/>
                  <a:pt x="703074" y="515537"/>
                  <a:pt x="716096" y="500654"/>
                </a:cubicBezTo>
                <a:cubicBezTo>
                  <a:pt x="730196" y="484539"/>
                  <a:pt x="754050" y="480451"/>
                  <a:pt x="771180" y="467603"/>
                </a:cubicBezTo>
                <a:cubicBezTo>
                  <a:pt x="783644" y="458255"/>
                  <a:pt x="792262" y="444527"/>
                  <a:pt x="804231" y="434553"/>
                </a:cubicBezTo>
                <a:cubicBezTo>
                  <a:pt x="827589" y="415088"/>
                  <a:pt x="854410" y="403955"/>
                  <a:pt x="881349" y="390485"/>
                </a:cubicBezTo>
                <a:cubicBezTo>
                  <a:pt x="888694" y="379468"/>
                  <a:pt x="893044" y="365706"/>
                  <a:pt x="903383" y="357435"/>
                </a:cubicBezTo>
                <a:cubicBezTo>
                  <a:pt x="912451" y="350181"/>
                  <a:pt x="925759" y="350992"/>
                  <a:pt x="936433" y="346418"/>
                </a:cubicBezTo>
                <a:cubicBezTo>
                  <a:pt x="1039055" y="302436"/>
                  <a:pt x="916731" y="343081"/>
                  <a:pt x="1035585" y="313367"/>
                </a:cubicBezTo>
                <a:cubicBezTo>
                  <a:pt x="1090969" y="299521"/>
                  <a:pt x="1047832" y="307243"/>
                  <a:pt x="1101686" y="280317"/>
                </a:cubicBezTo>
                <a:cubicBezTo>
                  <a:pt x="1112073" y="275124"/>
                  <a:pt x="1123720" y="272972"/>
                  <a:pt x="1134737" y="269300"/>
                </a:cubicBezTo>
                <a:cubicBezTo>
                  <a:pt x="1153943" y="250094"/>
                  <a:pt x="1174546" y="225170"/>
                  <a:pt x="1200838" y="214215"/>
                </a:cubicBezTo>
                <a:cubicBezTo>
                  <a:pt x="1308006" y="169562"/>
                  <a:pt x="1287826" y="186051"/>
                  <a:pt x="1399142" y="170148"/>
                </a:cubicBezTo>
                <a:cubicBezTo>
                  <a:pt x="1417679" y="167500"/>
                  <a:pt x="1435503" y="159377"/>
                  <a:pt x="1454226" y="159131"/>
                </a:cubicBezTo>
                <a:lnTo>
                  <a:pt x="3073706" y="148114"/>
                </a:lnTo>
                <a:cubicBezTo>
                  <a:pt x="3334438" y="151786"/>
                  <a:pt x="3595348" y="148846"/>
                  <a:pt x="3855903" y="159131"/>
                </a:cubicBezTo>
                <a:cubicBezTo>
                  <a:pt x="4015681" y="165438"/>
                  <a:pt x="3819021" y="190446"/>
                  <a:pt x="3955055" y="203199"/>
                </a:cubicBezTo>
                <a:cubicBezTo>
                  <a:pt x="4057495" y="212803"/>
                  <a:pt x="4160703" y="210543"/>
                  <a:pt x="4263527" y="214215"/>
                </a:cubicBezTo>
                <a:cubicBezTo>
                  <a:pt x="4318611" y="225232"/>
                  <a:pt x="4375487" y="229502"/>
                  <a:pt x="4428780" y="247266"/>
                </a:cubicBezTo>
                <a:lnTo>
                  <a:pt x="4494882" y="269300"/>
                </a:lnTo>
                <a:cubicBezTo>
                  <a:pt x="4577855" y="324617"/>
                  <a:pt x="4472403" y="259666"/>
                  <a:pt x="4572000" y="302350"/>
                </a:cubicBezTo>
                <a:cubicBezTo>
                  <a:pt x="4628414" y="326527"/>
                  <a:pt x="4585892" y="324945"/>
                  <a:pt x="4638101" y="368452"/>
                </a:cubicBezTo>
                <a:cubicBezTo>
                  <a:pt x="4647022" y="375886"/>
                  <a:pt x="4660477" y="374894"/>
                  <a:pt x="4671151" y="379468"/>
                </a:cubicBezTo>
                <a:cubicBezTo>
                  <a:pt x="4766458" y="420313"/>
                  <a:pt x="4670752" y="386679"/>
                  <a:pt x="4748269" y="412519"/>
                </a:cubicBezTo>
                <a:cubicBezTo>
                  <a:pt x="4759286" y="408847"/>
                  <a:pt x="4773108" y="409713"/>
                  <a:pt x="4781320" y="401502"/>
                </a:cubicBezTo>
                <a:cubicBezTo>
                  <a:pt x="4789531" y="393291"/>
                  <a:pt x="4792337" y="380065"/>
                  <a:pt x="4792337" y="368452"/>
                </a:cubicBezTo>
                <a:cubicBezTo>
                  <a:pt x="4792337" y="302249"/>
                  <a:pt x="4784992" y="236249"/>
                  <a:pt x="4781320" y="170148"/>
                </a:cubicBezTo>
                <a:cubicBezTo>
                  <a:pt x="4807026" y="166476"/>
                  <a:pt x="4842858" y="179904"/>
                  <a:pt x="4858438" y="159131"/>
                </a:cubicBezTo>
                <a:cubicBezTo>
                  <a:pt x="4860715" y="156095"/>
                  <a:pt x="4788590" y="108893"/>
                  <a:pt x="4781320" y="104047"/>
                </a:cubicBezTo>
                <a:cubicBezTo>
                  <a:pt x="4773975" y="89358"/>
                  <a:pt x="4759286" y="76402"/>
                  <a:pt x="4759286" y="59979"/>
                </a:cubicBezTo>
                <a:cubicBezTo>
                  <a:pt x="4759286" y="35497"/>
                  <a:pt x="4821716" y="0"/>
                  <a:pt x="4748269" y="48962"/>
                </a:cubicBezTo>
                <a:cubicBezTo>
                  <a:pt x="4731801" y="98371"/>
                  <a:pt x="4716889" y="121075"/>
                  <a:pt x="4770303" y="181165"/>
                </a:cubicBezTo>
                <a:cubicBezTo>
                  <a:pt x="4782502" y="194889"/>
                  <a:pt x="4807026" y="181165"/>
                  <a:pt x="4825388" y="181165"/>
                </a:cubicBezTo>
              </a:path>
            </a:pathLst>
          </a:custGeom>
          <a:ln>
            <a:solidFill>
              <a:srgbClr val="66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knowgarden.org/images/mice.jpg"/>
          <p:cNvPicPr>
            <a:picLocks noChangeAspect="1" noChangeArrowheads="1"/>
          </p:cNvPicPr>
          <p:nvPr/>
        </p:nvPicPr>
        <p:blipFill>
          <a:blip r:embed="rId2" cstate="print"/>
          <a:srcRect/>
          <a:stretch>
            <a:fillRect/>
          </a:stretch>
        </p:blipFill>
        <p:spPr bwMode="auto">
          <a:xfrm>
            <a:off x="1785918" y="2714620"/>
            <a:ext cx="4657705" cy="3954403"/>
          </a:xfrm>
          <a:prstGeom prst="rect">
            <a:avLst/>
          </a:prstGeom>
          <a:solidFill>
            <a:schemeClr val="accent6">
              <a:lumMod val="75000"/>
            </a:schemeClr>
          </a:solidFill>
          <a:effectLst>
            <a:glow rad="228600">
              <a:schemeClr val="accent4">
                <a:satMod val="175000"/>
                <a:alpha val="40000"/>
              </a:schemeClr>
            </a:glow>
          </a:effectLst>
        </p:spPr>
      </p:pic>
      <p:sp>
        <p:nvSpPr>
          <p:cNvPr id="2" name="Title 1"/>
          <p:cNvSpPr>
            <a:spLocks noGrp="1"/>
          </p:cNvSpPr>
          <p:nvPr>
            <p:ph type="title"/>
          </p:nvPr>
        </p:nvSpPr>
        <p:spPr>
          <a:xfrm>
            <a:off x="-500098" y="214290"/>
            <a:ext cx="8229600" cy="1143000"/>
          </a:xfrm>
        </p:spPr>
        <p:txBody>
          <a:bodyPr/>
          <a:lstStyle/>
          <a:p>
            <a:r>
              <a:rPr lang="en-CA" dirty="0" smtClean="0">
                <a:solidFill>
                  <a:srgbClr val="CC0099"/>
                </a:solidFill>
              </a:rPr>
              <a:t>Cast From “Of Mice and Men”,</a:t>
            </a:r>
            <a:endParaRPr lang="en-CA" dirty="0">
              <a:solidFill>
                <a:srgbClr val="CC0099"/>
              </a:solidFill>
            </a:endParaRPr>
          </a:p>
        </p:txBody>
      </p:sp>
      <p:sp>
        <p:nvSpPr>
          <p:cNvPr id="5" name="TextBox 4"/>
          <p:cNvSpPr txBox="1"/>
          <p:nvPr/>
        </p:nvSpPr>
        <p:spPr>
          <a:xfrm>
            <a:off x="5000628" y="1500174"/>
            <a:ext cx="5429288" cy="769441"/>
          </a:xfrm>
          <a:prstGeom prst="rect">
            <a:avLst/>
          </a:prstGeom>
          <a:noFill/>
        </p:spPr>
        <p:txBody>
          <a:bodyPr wrap="square" rtlCol="0">
            <a:spAutoFit/>
          </a:bodyPr>
          <a:lstStyle/>
          <a:p>
            <a:r>
              <a:rPr lang="en-CA" sz="4400" dirty="0" smtClean="0">
                <a:solidFill>
                  <a:srgbClr val="CC0099"/>
                </a:solidFill>
              </a:rPr>
              <a:t>Starring...</a:t>
            </a:r>
            <a:endParaRPr lang="en-CA" sz="4400" dirty="0">
              <a:solidFill>
                <a:srgbClr val="CC0099"/>
              </a:solidFill>
            </a:endParaRPr>
          </a:p>
        </p:txBody>
      </p:sp>
      <p:sp>
        <p:nvSpPr>
          <p:cNvPr id="6" name="5-Point Star 5"/>
          <p:cNvSpPr/>
          <p:nvPr/>
        </p:nvSpPr>
        <p:spPr>
          <a:xfrm rot="20513755">
            <a:off x="7330708" y="221690"/>
            <a:ext cx="1643074" cy="1357322"/>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4-Point Star 6"/>
          <p:cNvSpPr/>
          <p:nvPr/>
        </p:nvSpPr>
        <p:spPr>
          <a:xfrm rot="19713407">
            <a:off x="3905818" y="1143623"/>
            <a:ext cx="1500198" cy="1428760"/>
          </a:xfrm>
          <a:prstGeom prst="star4">
            <a:avLst/>
          </a:prstGeom>
          <a:solidFill>
            <a:srgbClr val="00CC00"/>
          </a:solidFill>
          <a:ln>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TextBox 8"/>
          <p:cNvSpPr txBox="1"/>
          <p:nvPr/>
        </p:nvSpPr>
        <p:spPr>
          <a:xfrm>
            <a:off x="7643834" y="6027003"/>
            <a:ext cx="2000264" cy="830997"/>
          </a:xfrm>
          <a:prstGeom prst="rect">
            <a:avLst/>
          </a:prstGeom>
          <a:noFill/>
        </p:spPr>
        <p:txBody>
          <a:bodyPr wrap="square" rtlCol="0">
            <a:spAutoFit/>
          </a:bodyPr>
          <a:lstStyle/>
          <a:p>
            <a:r>
              <a:rPr lang="en-CA" sz="4800" dirty="0" smtClean="0">
                <a:solidFill>
                  <a:srgbClr val="CC0099"/>
                </a:solidFill>
              </a:rPr>
              <a:t>......</a:t>
            </a:r>
            <a:endParaRPr lang="en-CA" sz="4800" dirty="0">
              <a:solidFill>
                <a:srgbClr val="CC0099"/>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solidFill>
                  <a:schemeClr val="bg1">
                    <a:lumMod val="95000"/>
                  </a:schemeClr>
                </a:solidFill>
              </a:rPr>
              <a:t>George Milton as Toby Maguire </a:t>
            </a:r>
            <a:endParaRPr lang="en-CA" dirty="0">
              <a:solidFill>
                <a:schemeClr val="bg1">
                  <a:lumMod val="95000"/>
                </a:schemeClr>
              </a:solidFill>
            </a:endParaRPr>
          </a:p>
        </p:txBody>
      </p:sp>
      <p:pic>
        <p:nvPicPr>
          <p:cNvPr id="20482" name="Picture 2" descr="http://snarkerati.com/movie-news/files/2009/12/tobey-maguire.jpg"/>
          <p:cNvPicPr>
            <a:picLocks noChangeAspect="1" noChangeArrowheads="1"/>
          </p:cNvPicPr>
          <p:nvPr/>
        </p:nvPicPr>
        <p:blipFill>
          <a:blip r:embed="rId2" cstate="print"/>
          <a:srcRect/>
          <a:stretch>
            <a:fillRect/>
          </a:stretch>
        </p:blipFill>
        <p:spPr bwMode="auto">
          <a:xfrm>
            <a:off x="571472" y="1285860"/>
            <a:ext cx="3703346" cy="5143536"/>
          </a:xfrm>
          <a:prstGeom prst="rect">
            <a:avLst/>
          </a:prstGeom>
          <a:noFill/>
          <a:ln>
            <a:solidFill>
              <a:schemeClr val="bg1">
                <a:lumMod val="95000"/>
              </a:schemeClr>
            </a:solidFill>
          </a:ln>
        </p:spPr>
      </p:pic>
      <p:sp>
        <p:nvSpPr>
          <p:cNvPr id="6" name="TextBox 5"/>
          <p:cNvSpPr txBox="1"/>
          <p:nvPr/>
        </p:nvSpPr>
        <p:spPr>
          <a:xfrm>
            <a:off x="4572000" y="1500174"/>
            <a:ext cx="2786082" cy="3970318"/>
          </a:xfrm>
          <a:prstGeom prst="rect">
            <a:avLst/>
          </a:prstGeom>
          <a:noFill/>
        </p:spPr>
        <p:txBody>
          <a:bodyPr wrap="square" rtlCol="0">
            <a:spAutoFit/>
          </a:bodyPr>
          <a:lstStyle/>
          <a:p>
            <a:r>
              <a:rPr lang="en-CA" dirty="0" smtClean="0">
                <a:solidFill>
                  <a:schemeClr val="bg1">
                    <a:lumMod val="65000"/>
                  </a:schemeClr>
                </a:solidFill>
              </a:rPr>
              <a:t>I think that </a:t>
            </a:r>
            <a:r>
              <a:rPr lang="en-CA" dirty="0" err="1" smtClean="0">
                <a:solidFill>
                  <a:schemeClr val="bg1">
                    <a:lumMod val="65000"/>
                  </a:schemeClr>
                </a:solidFill>
              </a:rPr>
              <a:t>toby</a:t>
            </a:r>
            <a:r>
              <a:rPr lang="en-CA" dirty="0" smtClean="0">
                <a:solidFill>
                  <a:schemeClr val="bg1">
                    <a:lumMod val="65000"/>
                  </a:schemeClr>
                </a:solidFill>
              </a:rPr>
              <a:t> Maguire would be the perfect actor if “Of Mice and Men” by  John Steinbeck were to make a movie because, I feel that he fits the description perfectly for being a little short, and has sharp features. I think that he would play the part of having to take care of  his best friend, and be able to make good decisions for him.</a:t>
            </a:r>
            <a:endParaRPr lang="en-CA" dirty="0">
              <a:solidFill>
                <a:schemeClr val="bg1">
                  <a:lumMod val="6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err="1" smtClean="0">
                <a:solidFill>
                  <a:schemeClr val="bg1"/>
                </a:solidFill>
              </a:rPr>
              <a:t>Lennie</a:t>
            </a:r>
            <a:r>
              <a:rPr lang="en-CA" dirty="0" smtClean="0">
                <a:solidFill>
                  <a:schemeClr val="bg1"/>
                </a:solidFill>
              </a:rPr>
              <a:t> Small as Sean Penn </a:t>
            </a:r>
            <a:endParaRPr lang="en-CA" dirty="0">
              <a:solidFill>
                <a:schemeClr val="bg1"/>
              </a:solidFill>
            </a:endParaRPr>
          </a:p>
        </p:txBody>
      </p:sp>
      <p:pic>
        <p:nvPicPr>
          <p:cNvPr id="21506" name="Picture 2" descr="http://www.hotreport.net/images/sean-penn11.jpg"/>
          <p:cNvPicPr>
            <a:picLocks noChangeAspect="1" noChangeArrowheads="1"/>
          </p:cNvPicPr>
          <p:nvPr/>
        </p:nvPicPr>
        <p:blipFill>
          <a:blip r:embed="rId2" cstate="print"/>
          <a:srcRect/>
          <a:stretch>
            <a:fillRect/>
          </a:stretch>
        </p:blipFill>
        <p:spPr bwMode="auto">
          <a:xfrm>
            <a:off x="214282" y="1571612"/>
            <a:ext cx="4000528" cy="4786346"/>
          </a:xfrm>
          <a:prstGeom prst="rect">
            <a:avLst/>
          </a:prstGeom>
          <a:noFill/>
          <a:ln w="28575">
            <a:solidFill>
              <a:schemeClr val="bg1">
                <a:lumMod val="95000"/>
              </a:schemeClr>
            </a:solidFill>
          </a:ln>
        </p:spPr>
      </p:pic>
      <p:sp>
        <p:nvSpPr>
          <p:cNvPr id="5" name="TextBox 4"/>
          <p:cNvSpPr txBox="1"/>
          <p:nvPr/>
        </p:nvSpPr>
        <p:spPr>
          <a:xfrm rot="21125109">
            <a:off x="4750358" y="2328565"/>
            <a:ext cx="3929090" cy="2862322"/>
          </a:xfrm>
          <a:prstGeom prst="rect">
            <a:avLst/>
          </a:prstGeom>
          <a:noFill/>
          <a:ln w="57150">
            <a:solidFill>
              <a:srgbClr val="0000FF"/>
            </a:solidFill>
          </a:ln>
        </p:spPr>
        <p:txBody>
          <a:bodyPr wrap="square" rtlCol="0">
            <a:spAutoFit/>
          </a:bodyPr>
          <a:lstStyle/>
          <a:p>
            <a:r>
              <a:rPr lang="en-CA" sz="2000" dirty="0" smtClean="0">
                <a:solidFill>
                  <a:schemeClr val="bg1"/>
                </a:solidFill>
              </a:rPr>
              <a:t>I chose Sean Penn to fill the part as </a:t>
            </a:r>
            <a:r>
              <a:rPr lang="en-CA" sz="2000" dirty="0" err="1" smtClean="0">
                <a:solidFill>
                  <a:schemeClr val="bg1"/>
                </a:solidFill>
              </a:rPr>
              <a:t>Lennie</a:t>
            </a:r>
            <a:r>
              <a:rPr lang="en-CA" sz="2000" dirty="0" smtClean="0">
                <a:solidFill>
                  <a:schemeClr val="bg1"/>
                </a:solidFill>
              </a:rPr>
              <a:t> Small because I know that he can do a good job with acting as somebody with a disorder. He featured in “Sam I Am” and I feel that he did an excellent job. The only thing that is wrong is that, he doesn’t have a rough, big, round figure like </a:t>
            </a:r>
            <a:r>
              <a:rPr lang="en-CA" sz="2000" dirty="0" err="1" smtClean="0">
                <a:solidFill>
                  <a:schemeClr val="bg1"/>
                </a:solidFill>
              </a:rPr>
              <a:t>Lennie</a:t>
            </a:r>
            <a:r>
              <a:rPr lang="en-CA" sz="2000" dirty="0" smtClean="0">
                <a:solidFill>
                  <a:schemeClr val="bg1"/>
                </a:solidFill>
              </a:rPr>
              <a:t> does in the book.</a:t>
            </a:r>
            <a:endParaRPr lang="en-CA" sz="2000" dirty="0">
              <a:solidFill>
                <a:schemeClr val="bg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250</TotalTime>
  <Words>1736</Words>
  <Application>Microsoft Office PowerPoint</Application>
  <PresentationFormat>On-screen Show (4:3)</PresentationFormat>
  <Paragraphs>46</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Of Mice and Men..</vt:lpstr>
      <vt:lpstr>Mr. George Milton</vt:lpstr>
      <vt:lpstr>Lennie Small</vt:lpstr>
      <vt:lpstr>Curley’s Wife</vt:lpstr>
      <vt:lpstr>.Reactions.</vt:lpstr>
      <vt:lpstr>Map of Relationships</vt:lpstr>
      <vt:lpstr>Cast From “Of Mice and Men”,</vt:lpstr>
      <vt:lpstr>George Milton as Toby Maguire </vt:lpstr>
      <vt:lpstr>Lennie Small as Sean Penn </vt:lpstr>
      <vt:lpstr>Descriptive Writing</vt:lpstr>
      <vt:lpstr>..Wordle..</vt:lpstr>
      <vt:lpstr>Climax</vt:lpstr>
      <vt:lpstr>Conflict</vt:lpstr>
      <vt:lpstr>Theme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ccooper</dc:creator>
  <cp:lastModifiedBy>ccooper</cp:lastModifiedBy>
  <cp:revision>25</cp:revision>
  <dcterms:created xsi:type="dcterms:W3CDTF">2010-01-20T19:34:43Z</dcterms:created>
  <dcterms:modified xsi:type="dcterms:W3CDTF">2010-01-20T23:44:56Z</dcterms:modified>
</cp:coreProperties>
</file>